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4" r:id="rId5"/>
  </p:sldMasterIdLst>
  <p:notesMasterIdLst>
    <p:notesMasterId r:id="rId27"/>
  </p:notesMasterIdLst>
  <p:handoutMasterIdLst>
    <p:handoutMasterId r:id="rId28"/>
  </p:handoutMasterIdLst>
  <p:sldIdLst>
    <p:sldId id="262" r:id="rId6"/>
    <p:sldId id="323" r:id="rId7"/>
    <p:sldId id="306" r:id="rId8"/>
    <p:sldId id="314" r:id="rId9"/>
    <p:sldId id="317" r:id="rId10"/>
    <p:sldId id="316" r:id="rId11"/>
    <p:sldId id="319" r:id="rId12"/>
    <p:sldId id="320" r:id="rId13"/>
    <p:sldId id="322" r:id="rId14"/>
    <p:sldId id="318" r:id="rId15"/>
    <p:sldId id="315" r:id="rId16"/>
    <p:sldId id="325" r:id="rId17"/>
    <p:sldId id="307" r:id="rId18"/>
    <p:sldId id="308" r:id="rId19"/>
    <p:sldId id="309" r:id="rId20"/>
    <p:sldId id="310" r:id="rId21"/>
    <p:sldId id="311" r:id="rId22"/>
    <p:sldId id="312" r:id="rId23"/>
    <p:sldId id="313" r:id="rId24"/>
    <p:sldId id="321" r:id="rId25"/>
    <p:sldId id="324" r:id="rId26"/>
  </p:sldIdLst>
  <p:sldSz cx="9144000" cy="6858000" type="screen4x3"/>
  <p:notesSz cx="7010400" cy="9236075"/>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DBCB6"/>
    <a:srgbClr val="EC951D"/>
    <a:srgbClr val="BFBFBF"/>
    <a:srgbClr val="B2A97E"/>
    <a:srgbClr val="E7E8EA"/>
    <a:srgbClr val="597B7C"/>
    <a:srgbClr val="005480"/>
    <a:srgbClr val="FF9900"/>
    <a:srgbClr val="C0C0C0"/>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9494" autoAdjust="0"/>
    <p:restoredTop sz="89594" autoAdjust="0"/>
  </p:normalViewPr>
  <p:slideViewPr>
    <p:cSldViewPr snapToGrid="0" showGuides="1">
      <p:cViewPr varScale="1">
        <p:scale>
          <a:sx n="80" d="100"/>
          <a:sy n="80" d="100"/>
        </p:scale>
        <p:origin x="-888" y="-96"/>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3744" y="-72"/>
      </p:cViewPr>
      <p:guideLst>
        <p:guide orient="horz" pos="2909"/>
        <p:guide orient="horz" pos="91"/>
        <p:guide orient="horz" pos="5723"/>
        <p:guide pos="2208"/>
        <p:guide pos="102"/>
        <p:guide pos="431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Line 9"/>
          <p:cNvSpPr>
            <a:spLocks noChangeShapeType="1"/>
          </p:cNvSpPr>
          <p:nvPr/>
        </p:nvSpPr>
        <p:spPr bwMode="auto">
          <a:xfrm>
            <a:off x="160656" y="8864066"/>
            <a:ext cx="6689090" cy="0"/>
          </a:xfrm>
          <a:prstGeom prst="line">
            <a:avLst/>
          </a:prstGeom>
          <a:noFill/>
          <a:ln w="9525">
            <a:solidFill>
              <a:schemeClr val="tx1"/>
            </a:solidFill>
            <a:round/>
            <a:headEnd/>
            <a:tailEnd/>
          </a:ln>
          <a:effectLst/>
        </p:spPr>
        <p:txBody>
          <a:bodyPr lIns="92830" tIns="46415" rIns="92830" bIns="46415"/>
          <a:lstStyle/>
          <a:p>
            <a:pPr>
              <a:defRPr/>
            </a:pPr>
            <a:endParaRPr lang="en-US"/>
          </a:p>
        </p:txBody>
      </p:sp>
      <p:sp>
        <p:nvSpPr>
          <p:cNvPr id="7" name="Rectangle 6"/>
          <p:cNvSpPr>
            <a:spLocks noGrp="1" noChangeArrowheads="1"/>
          </p:cNvSpPr>
          <p:nvPr/>
        </p:nvSpPr>
        <p:spPr bwMode="auto">
          <a:xfrm>
            <a:off x="158903" y="8899023"/>
            <a:ext cx="3104373" cy="232505"/>
          </a:xfrm>
          <a:prstGeom prst="rect">
            <a:avLst/>
          </a:prstGeom>
          <a:noFill/>
          <a:ln w="9525">
            <a:noFill/>
            <a:miter lim="800000"/>
            <a:headEnd/>
            <a:tailEnd/>
          </a:ln>
          <a:effectLst/>
        </p:spPr>
        <p:txBody>
          <a:bodyPr vert="horz" wrap="square" lIns="94587" tIns="47294" rIns="94587" bIns="47294" numCol="1" anchor="b" anchorCtr="0" compatLnSpc="1">
            <a:prstTxWarp prst="textNoShape">
              <a:avLst/>
            </a:prstTxWarp>
          </a:bodyPr>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l" defTabSz="946027">
              <a:defRPr/>
            </a:pPr>
            <a:r>
              <a:rPr lang="en-US" sz="1000" b="0" dirty="0" smtClean="0"/>
              <a:t>Amgen Internal</a:t>
            </a:r>
            <a:endParaRPr lang="en-US" sz="1000" b="0" dirty="0"/>
          </a:p>
        </p:txBody>
      </p:sp>
      <p:sp>
        <p:nvSpPr>
          <p:cNvPr id="8" name="Rectangle 7"/>
          <p:cNvSpPr>
            <a:spLocks noGrp="1" noChangeArrowheads="1"/>
          </p:cNvSpPr>
          <p:nvPr/>
        </p:nvSpPr>
        <p:spPr bwMode="auto">
          <a:xfrm>
            <a:off x="3745501" y="8899023"/>
            <a:ext cx="3105997" cy="232505"/>
          </a:xfrm>
          <a:prstGeom prst="rect">
            <a:avLst/>
          </a:prstGeom>
          <a:noFill/>
          <a:ln w="9525">
            <a:noFill/>
            <a:miter lim="800000"/>
            <a:headEnd/>
            <a:tailEnd/>
          </a:ln>
          <a:effectLst/>
        </p:spPr>
        <p:txBody>
          <a:bodyPr vert="horz" wrap="square" lIns="94587" tIns="47294" rIns="94587" bIns="47294" numCol="1" anchor="b" anchorCtr="0" compatLnSpc="1">
            <a:prstTxWarp prst="textNoShape">
              <a:avLst/>
            </a:prstTxWarp>
          </a:bodyPr>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r" defTabSz="946027">
              <a:defRPr/>
            </a:pPr>
            <a:fld id="{15AE3C97-AED3-4AEE-8471-1C50047147DC}" type="slidenum">
              <a:rPr lang="en-US" sz="1000" b="0"/>
              <a:pPr algn="r" defTabSz="946027">
                <a:defRPr/>
              </a:pPr>
              <a:t>‹#›</a:t>
            </a:fld>
            <a:endParaRPr lang="en-US" sz="1000" b="0"/>
          </a:p>
        </p:txBody>
      </p:sp>
    </p:spTree>
    <p:extLst>
      <p:ext uri="{BB962C8B-B14F-4D97-AF65-F5344CB8AC3E}">
        <p14:creationId xmlns:p14="http://schemas.microsoft.com/office/powerpoint/2010/main" val="937758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44463"/>
            <a:ext cx="5540375" cy="41560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158903" y="4358273"/>
            <a:ext cx="6692595" cy="4444861"/>
          </a:xfrm>
          <a:prstGeom prst="rect">
            <a:avLst/>
          </a:prstGeom>
          <a:noFill/>
          <a:ln w="9525" algn="ctr">
            <a:noFill/>
            <a:miter lim="800000"/>
            <a:headEnd/>
            <a:tailEnd/>
          </a:ln>
        </p:spPr>
        <p:txBody>
          <a:bodyPr vert="horz" wrap="square" lIns="92830" tIns="46415" rIns="92830" bIns="46415"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Line 9"/>
          <p:cNvSpPr>
            <a:spLocks noChangeShapeType="1"/>
          </p:cNvSpPr>
          <p:nvPr/>
        </p:nvSpPr>
        <p:spPr bwMode="auto">
          <a:xfrm>
            <a:off x="160656" y="8864066"/>
            <a:ext cx="6689090" cy="0"/>
          </a:xfrm>
          <a:prstGeom prst="line">
            <a:avLst/>
          </a:prstGeom>
          <a:noFill/>
          <a:ln w="9525">
            <a:solidFill>
              <a:schemeClr val="tx1"/>
            </a:solidFill>
            <a:round/>
            <a:headEnd/>
            <a:tailEnd/>
          </a:ln>
          <a:effectLst/>
        </p:spPr>
        <p:txBody>
          <a:bodyPr lIns="92830" tIns="46415" rIns="92830" bIns="46415"/>
          <a:lstStyle/>
          <a:p>
            <a:pPr>
              <a:defRPr/>
            </a:pPr>
            <a:endParaRPr lang="en-US"/>
          </a:p>
        </p:txBody>
      </p:sp>
      <p:sp>
        <p:nvSpPr>
          <p:cNvPr id="8" name="Rectangle 7"/>
          <p:cNvSpPr>
            <a:spLocks noGrp="1" noChangeArrowheads="1"/>
          </p:cNvSpPr>
          <p:nvPr/>
        </p:nvSpPr>
        <p:spPr bwMode="auto">
          <a:xfrm>
            <a:off x="158903" y="8899023"/>
            <a:ext cx="3104373" cy="232505"/>
          </a:xfrm>
          <a:prstGeom prst="rect">
            <a:avLst/>
          </a:prstGeom>
          <a:noFill/>
          <a:ln w="9525">
            <a:noFill/>
            <a:miter lim="800000"/>
            <a:headEnd/>
            <a:tailEnd/>
          </a:ln>
          <a:effectLst/>
        </p:spPr>
        <p:txBody>
          <a:bodyPr vert="horz" wrap="square" lIns="94587" tIns="47294" rIns="94587" bIns="47294" numCol="1" anchor="b" anchorCtr="0" compatLnSpc="1">
            <a:prstTxWarp prst="textNoShape">
              <a:avLst/>
            </a:prstTxWarp>
          </a:bodyPr>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l" defTabSz="946027">
              <a:defRPr/>
            </a:pPr>
            <a:r>
              <a:rPr lang="en-US" sz="1000" b="0" dirty="0" smtClean="0"/>
              <a:t>Amgen Internal</a:t>
            </a:r>
            <a:endParaRPr lang="en-US" sz="1000" b="0" dirty="0"/>
          </a:p>
        </p:txBody>
      </p:sp>
      <p:sp>
        <p:nvSpPr>
          <p:cNvPr id="9" name="Rectangle 8"/>
          <p:cNvSpPr>
            <a:spLocks noGrp="1" noChangeArrowheads="1"/>
          </p:cNvSpPr>
          <p:nvPr/>
        </p:nvSpPr>
        <p:spPr bwMode="auto">
          <a:xfrm>
            <a:off x="3745501" y="8899023"/>
            <a:ext cx="3105997" cy="232505"/>
          </a:xfrm>
          <a:prstGeom prst="rect">
            <a:avLst/>
          </a:prstGeom>
          <a:noFill/>
          <a:ln w="9525">
            <a:noFill/>
            <a:miter lim="800000"/>
            <a:headEnd/>
            <a:tailEnd/>
          </a:ln>
          <a:effectLst/>
        </p:spPr>
        <p:txBody>
          <a:bodyPr vert="horz" wrap="square" lIns="94587" tIns="47294" rIns="94587" bIns="47294" numCol="1" anchor="b" anchorCtr="0" compatLnSpc="1">
            <a:prstTxWarp prst="textNoShape">
              <a:avLst/>
            </a:prstTxWarp>
          </a:bodyPr>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r" defTabSz="946027" rtl="0" fontAlgn="base">
              <a:spcBef>
                <a:spcPct val="0"/>
              </a:spcBef>
              <a:spcAft>
                <a:spcPct val="0"/>
              </a:spcAft>
              <a:defRPr/>
            </a:pPr>
            <a:fld id="{15AE3C97-AED3-4AEE-8471-1C50047147DC}" type="slidenum">
              <a:rPr lang="en-US" sz="1000" b="0" kern="1200">
                <a:solidFill>
                  <a:schemeClr val="tx1"/>
                </a:solidFill>
                <a:latin typeface="Arial" charset="0"/>
                <a:ea typeface="+mn-ea"/>
                <a:cs typeface="+mn-cs"/>
              </a:rPr>
              <a:pPr algn="r" defTabSz="946027" rtl="0" fontAlgn="base">
                <a:spcBef>
                  <a:spcPct val="0"/>
                </a:spcBef>
                <a:spcAft>
                  <a:spcPct val="0"/>
                </a:spcAft>
                <a:defRPr/>
              </a:pPr>
              <a:t>‹#›</a:t>
            </a:fld>
            <a:endParaRPr lang="en-US" sz="1000" b="0" kern="1200">
              <a:solidFill>
                <a:schemeClr val="tx1"/>
              </a:solidFill>
              <a:latin typeface="Arial" charset="0"/>
              <a:ea typeface="+mn-ea"/>
              <a:cs typeface="+mn-cs"/>
            </a:endParaRPr>
          </a:p>
        </p:txBody>
      </p:sp>
    </p:spTree>
    <p:extLst>
      <p:ext uri="{BB962C8B-B14F-4D97-AF65-F5344CB8AC3E}">
        <p14:creationId xmlns:p14="http://schemas.microsoft.com/office/powerpoint/2010/main" val="380757160"/>
      </p:ext>
    </p:extLst>
  </p:cSld>
  <p:clrMap bg1="lt1" tx1="dk1" bg2="lt2" tx2="dk2" accent1="accent1" accent2="accent2" accent3="accent3" accent4="accent4" accent5="accent5" accent6="accent6" hlink="hlink" folHlink="folHlink"/>
  <p:notesStyle>
    <a:lvl1pPr marL="182880" indent="-182880" algn="l" defTabSz="914400" rtl="0" eaLnBrk="1" fontAlgn="base" latinLnBrk="0" hangingPunct="1">
      <a:lnSpc>
        <a:spcPct val="100000"/>
      </a:lnSpc>
      <a:spcBef>
        <a:spcPts val="600"/>
      </a:spcBef>
      <a:spcAft>
        <a:spcPct val="0"/>
      </a:spcAft>
      <a:buClrTx/>
      <a:buFont typeface="Arial" pitchFamily="34" charset="0"/>
      <a:buChar char="•"/>
      <a:defRPr lang="en-US" sz="1400" b="0" kern="1200" noProof="0" dirty="0" smtClean="0">
        <a:solidFill>
          <a:schemeClr val="tx1"/>
        </a:solidFill>
        <a:latin typeface="Arial" pitchFamily="34" charset="0"/>
        <a:ea typeface="+mn-ea"/>
        <a:cs typeface="Arial" pitchFamily="34" charset="0"/>
      </a:defRPr>
    </a:lvl1pPr>
    <a:lvl2pPr marL="457200" indent="-182880" algn="l" defTabSz="914400" rtl="0" eaLnBrk="1" fontAlgn="base" latinLnBrk="0" hangingPunct="1">
      <a:lnSpc>
        <a:spcPct val="100000"/>
      </a:lnSpc>
      <a:spcBef>
        <a:spcPts val="300"/>
      </a:spcBef>
      <a:spcAft>
        <a:spcPct val="0"/>
      </a:spcAft>
      <a:buClrTx/>
      <a:buFont typeface="Arial" pitchFamily="34" charset="0"/>
      <a:buChar char="–"/>
      <a:defRPr lang="en-US" sz="1200" b="0" kern="1200" noProof="0" dirty="0" smtClean="0">
        <a:solidFill>
          <a:schemeClr val="tx1"/>
        </a:solidFill>
        <a:latin typeface="Arial" pitchFamily="34" charset="0"/>
        <a:ea typeface="+mn-ea"/>
        <a:cs typeface="Arial" pitchFamily="34" charset="0"/>
      </a:defRPr>
    </a:lvl2pPr>
    <a:lvl3pPr marL="731520" indent="-182880" algn="l" defTabSz="914400" rtl="0" eaLnBrk="1" fontAlgn="base" latinLnBrk="0" hangingPunct="1">
      <a:lnSpc>
        <a:spcPct val="100000"/>
      </a:lnSpc>
      <a:spcBef>
        <a:spcPts val="300"/>
      </a:spcBef>
      <a:spcAft>
        <a:spcPct val="0"/>
      </a:spcAft>
      <a:buClrTx/>
      <a:buFont typeface="Arial" pitchFamily="34" charset="0"/>
      <a:buChar char="•"/>
      <a:defRPr lang="en-US" sz="1000" b="0" kern="1200" noProof="0" dirty="0" smtClean="0">
        <a:solidFill>
          <a:schemeClr val="tx1"/>
        </a:solidFill>
        <a:latin typeface="Arial" pitchFamily="34" charset="0"/>
        <a:ea typeface="+mn-ea"/>
        <a:cs typeface="Arial" pitchFamily="34" charset="0"/>
      </a:defRPr>
    </a:lvl3pPr>
    <a:lvl4pPr marL="1005840" indent="-182880" algn="l" defTabSz="914400" rtl="0" eaLnBrk="1" fontAlgn="base" latinLnBrk="0" hangingPunct="1">
      <a:lnSpc>
        <a:spcPct val="100000"/>
      </a:lnSpc>
      <a:spcBef>
        <a:spcPts val="300"/>
      </a:spcBef>
      <a:spcAft>
        <a:spcPct val="0"/>
      </a:spcAft>
      <a:buClrTx/>
      <a:buFont typeface="Arial" pitchFamily="34" charset="0"/>
      <a:buChar char="–"/>
      <a:defRPr lang="en-US" sz="900" b="0" kern="1200" noProof="0" dirty="0" smtClean="0">
        <a:solidFill>
          <a:schemeClr val="tx1"/>
        </a:solidFill>
        <a:latin typeface="Arial" pitchFamily="34" charset="0"/>
        <a:ea typeface="+mn-ea"/>
        <a:cs typeface="Arial" pitchFamily="34" charset="0"/>
      </a:defRPr>
    </a:lvl4pPr>
    <a:lvl5pPr marL="1280160" indent="-182880" algn="l" defTabSz="914400" rtl="0" eaLnBrk="1" fontAlgn="base" latinLnBrk="0" hangingPunct="1">
      <a:lnSpc>
        <a:spcPct val="100000"/>
      </a:lnSpc>
      <a:spcBef>
        <a:spcPts val="300"/>
      </a:spcBef>
      <a:spcAft>
        <a:spcPct val="0"/>
      </a:spcAft>
      <a:buClrTx/>
      <a:buFont typeface="Arial" pitchFamily="34" charset="0"/>
      <a:buChar char="•"/>
      <a:defRPr lang="en-US" sz="800" b="0" kern="1200" noProof="0" dirty="0" smtClean="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35013" y="144463"/>
            <a:ext cx="5540375" cy="4156075"/>
          </a:xfrm>
        </p:spPr>
      </p:sp>
      <p:sp>
        <p:nvSpPr>
          <p:cNvPr id="5" name="Notes Placeholder 4"/>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35013" y="144463"/>
            <a:ext cx="5540375" cy="4156075"/>
          </a:xfrm>
        </p:spPr>
      </p:sp>
      <p:sp>
        <p:nvSpPr>
          <p:cNvPr id="5" name="Notes Placeholder 4"/>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027" name="Picture 3" descr="\\yellowstone\CorpComm\Reputation &amp; Brand\CBC working files\CS_KMS Working Files\Amgen Logos Recolor\AmgenLogo_Blue_spot_1LineTag-01.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7901" t="23827" r="6968" b="23924"/>
          <a:stretch/>
        </p:blipFill>
        <p:spPr bwMode="auto">
          <a:xfrm>
            <a:off x="5184470" y="683908"/>
            <a:ext cx="3478068" cy="6342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12064" y="2240280"/>
            <a:ext cx="8119872" cy="1709928"/>
          </a:xfrm>
          <a:noFill/>
          <a:ln w="9525" algn="ctr">
            <a:no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lnSpc>
                <a:spcPct val="100000"/>
              </a:lnSpc>
              <a:spcBef>
                <a:spcPct val="0"/>
              </a:spcBef>
              <a:spcAft>
                <a:spcPct val="0"/>
              </a:spcAft>
              <a:defRPr lang="en-US" sz="3800" b="1" i="0" dirty="0" smtClean="0">
                <a:solidFill>
                  <a:schemeClr val="accent1"/>
                </a:solidFill>
                <a:latin typeface="Calibri"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2064" y="4571998"/>
            <a:ext cx="8119872" cy="1468439"/>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00000"/>
              </a:lnSpc>
              <a:spcBef>
                <a:spcPts val="1200"/>
              </a:spcBef>
              <a:spcAft>
                <a:spcPts val="0"/>
              </a:spcAft>
              <a:buClr>
                <a:schemeClr val="accent6"/>
              </a:buClr>
              <a:buNone/>
              <a:defRPr lang="en-US" sz="2000" b="1" baseline="0" smtClean="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Line 19"/>
          <p:cNvSpPr>
            <a:spLocks noChangeShapeType="1"/>
          </p:cNvSpPr>
          <p:nvPr/>
        </p:nvSpPr>
        <p:spPr bwMode="auto">
          <a:xfrm>
            <a:off x="514350" y="1927225"/>
            <a:ext cx="8116888" cy="0"/>
          </a:xfrm>
          <a:prstGeom prst="line">
            <a:avLst/>
          </a:prstGeom>
          <a:noFill/>
          <a:ln w="12700">
            <a:solidFill>
              <a:srgbClr val="007CC2"/>
            </a:solidFill>
            <a:miter lim="800000"/>
            <a:headEnd/>
            <a:tailEnd/>
          </a:ln>
        </p:spPr>
        <p:txBody>
          <a:bodyPr lIns="0" tIns="0" rIns="0" bIns="0"/>
          <a:lstStyle/>
          <a:p>
            <a:endParaRPr lang="en-US"/>
          </a:p>
        </p:txBody>
      </p:sp>
      <p:sp>
        <p:nvSpPr>
          <p:cNvPr id="9" name="Line 31"/>
          <p:cNvSpPr>
            <a:spLocks noChangeShapeType="1"/>
          </p:cNvSpPr>
          <p:nvPr/>
        </p:nvSpPr>
        <p:spPr bwMode="auto">
          <a:xfrm>
            <a:off x="514350" y="4265613"/>
            <a:ext cx="8116888" cy="0"/>
          </a:xfrm>
          <a:prstGeom prst="line">
            <a:avLst/>
          </a:prstGeom>
          <a:noFill/>
          <a:ln w="12700">
            <a:solidFill>
              <a:srgbClr val="007CC2"/>
            </a:solidFill>
            <a:miter lim="800000"/>
            <a:headEnd/>
            <a:tailEnd/>
          </a:ln>
        </p:spPr>
        <p:txBody>
          <a:bodyPr lIns="0" tIns="0" rIns="0" bIns="0"/>
          <a:lstStyle/>
          <a:p>
            <a:endParaRPr lang="en-US"/>
          </a:p>
        </p:txBody>
      </p:sp>
      <p:sp>
        <p:nvSpPr>
          <p:cNvPr id="10" name="Line 19"/>
          <p:cNvSpPr>
            <a:spLocks noChangeShapeType="1"/>
          </p:cNvSpPr>
          <p:nvPr userDrawn="1"/>
        </p:nvSpPr>
        <p:spPr bwMode="auto">
          <a:xfrm>
            <a:off x="514350" y="1927225"/>
            <a:ext cx="8116888" cy="0"/>
          </a:xfrm>
          <a:prstGeom prst="line">
            <a:avLst/>
          </a:prstGeom>
          <a:noFill/>
          <a:ln w="12700">
            <a:solidFill>
              <a:schemeClr val="accent1"/>
            </a:solidFill>
            <a:miter lim="800000"/>
            <a:headEnd/>
            <a:tailEnd/>
          </a:ln>
        </p:spPr>
        <p:txBody>
          <a:bodyPr lIns="0" tIns="0" rIns="0" bIns="0"/>
          <a:lstStyle/>
          <a:p>
            <a:endParaRPr lang="en-US"/>
          </a:p>
        </p:txBody>
      </p:sp>
      <p:sp>
        <p:nvSpPr>
          <p:cNvPr id="11" name="Line 31"/>
          <p:cNvSpPr>
            <a:spLocks noChangeShapeType="1"/>
          </p:cNvSpPr>
          <p:nvPr userDrawn="1"/>
        </p:nvSpPr>
        <p:spPr bwMode="auto">
          <a:xfrm>
            <a:off x="514350" y="4265613"/>
            <a:ext cx="8116888" cy="0"/>
          </a:xfrm>
          <a:prstGeom prst="line">
            <a:avLst/>
          </a:prstGeom>
          <a:noFill/>
          <a:ln w="12700">
            <a:solidFill>
              <a:schemeClr val="accent1"/>
            </a:solidFill>
            <a:miter lim="800000"/>
            <a:headEnd/>
            <a:tailEnd/>
          </a:ln>
        </p:spPr>
        <p:txBody>
          <a:bodyPr lIns="0" tIns="0" rIns="0" bIns="0"/>
          <a:lstStyle/>
          <a:p>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alibri" pitchFamily="34"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3200" b="1" smtClean="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2064" y="1280159"/>
            <a:ext cx="8119872" cy="475075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b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3200" b="1" smtClean="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2064" y="1772603"/>
            <a:ext cx="8119872" cy="425831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6"/>
          <p:cNvSpPr>
            <a:spLocks noGrp="1"/>
          </p:cNvSpPr>
          <p:nvPr>
            <p:ph type="body" sz="quarter" idx="10"/>
          </p:nvPr>
        </p:nvSpPr>
        <p:spPr>
          <a:xfrm>
            <a:off x="512763" y="1280160"/>
            <a:ext cx="8120062" cy="492443"/>
          </a:xfrm>
        </p:spPr>
        <p:txBody>
          <a:bodyPr>
            <a:noAutofit/>
          </a:bodyPr>
          <a:lstStyle>
            <a:lvl1pPr marL="0" indent="0">
              <a:buFontTx/>
              <a:buNone/>
              <a:defRPr sz="2800"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3200" b="1" smtClean="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12064" y="1280159"/>
            <a:ext cx="3986784" cy="4750754"/>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80159"/>
            <a:ext cx="3986784" cy="4750754"/>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Sub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0000"/>
              </a:lnSpc>
              <a:spcBef>
                <a:spcPct val="0"/>
              </a:spcBef>
              <a:spcAft>
                <a:spcPct val="0"/>
              </a:spcAft>
              <a:defRPr lang="en-US" sz="3200" b="1" smtClean="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10" name="Content Placeholder 2"/>
          <p:cNvSpPr>
            <a:spLocks noGrp="1"/>
          </p:cNvSpPr>
          <p:nvPr>
            <p:ph sz="half" idx="1"/>
          </p:nvPr>
        </p:nvSpPr>
        <p:spPr>
          <a:xfrm>
            <a:off x="512763" y="1773936"/>
            <a:ext cx="3986784" cy="4248151"/>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2"/>
          </p:nvPr>
        </p:nvSpPr>
        <p:spPr>
          <a:xfrm>
            <a:off x="4642866" y="1773936"/>
            <a:ext cx="3986784" cy="4248151"/>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6"/>
          <p:cNvSpPr>
            <a:spLocks noGrp="1"/>
          </p:cNvSpPr>
          <p:nvPr>
            <p:ph type="body" sz="quarter" idx="10"/>
          </p:nvPr>
        </p:nvSpPr>
        <p:spPr>
          <a:xfrm>
            <a:off x="512763" y="1280160"/>
            <a:ext cx="3986784" cy="492443"/>
          </a:xfrm>
        </p:spPr>
        <p:txBody>
          <a:bodyPr>
            <a:noAutofit/>
          </a:bodyPr>
          <a:lstStyle>
            <a:lvl1pPr marL="0" indent="0">
              <a:buFontTx/>
              <a:buNone/>
              <a:defRPr sz="2800"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3" name="Text Placeholder 6"/>
          <p:cNvSpPr>
            <a:spLocks noGrp="1"/>
          </p:cNvSpPr>
          <p:nvPr>
            <p:ph type="body" sz="quarter" idx="11"/>
          </p:nvPr>
        </p:nvSpPr>
        <p:spPr>
          <a:xfrm>
            <a:off x="4642866" y="1280160"/>
            <a:ext cx="3986784" cy="492443"/>
          </a:xfrm>
        </p:spPr>
        <p:txBody>
          <a:bodyPr>
            <a:noAutofit/>
          </a:bodyPr>
          <a:lstStyle>
            <a:lvl1pPr marL="0" indent="0">
              <a:buFontTx/>
              <a:buNone/>
              <a:defRPr sz="2800"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alibri" pitchFamily="34" charset="0"/>
              </a:defRPr>
            </a:lvl1pPr>
          </a:lstStyle>
          <a:p>
            <a:r>
              <a:rPr lang="en-US" dirty="0" smtClean="0"/>
              <a:t>Click to edit Master title style</a:t>
            </a:r>
            <a:endParaRPr lang="en-US" dirty="0"/>
          </a:p>
        </p:txBody>
      </p:sp>
      <p:sp>
        <p:nvSpPr>
          <p:cNvPr id="4" name="Table Placeholder 3"/>
          <p:cNvSpPr>
            <a:spLocks noGrp="1"/>
          </p:cNvSpPr>
          <p:nvPr>
            <p:ph type="tbl" sz="quarter" idx="10"/>
          </p:nvPr>
        </p:nvSpPr>
        <p:spPr>
          <a:xfrm>
            <a:off x="512064" y="1773936"/>
            <a:ext cx="8119872" cy="4248151"/>
          </a:xfrm>
        </p:spPr>
        <p:txBody>
          <a:bodyPr/>
          <a:lstStyle>
            <a:lvl1pPr>
              <a:defRPr>
                <a:latin typeface="+mn-lt"/>
              </a:defRPr>
            </a:lvl1pPr>
          </a:lstStyle>
          <a:p>
            <a:r>
              <a:rPr lang="en-US" dirty="0" smtClean="0"/>
              <a:t>Click icon to add table</a:t>
            </a:r>
            <a:endParaRPr lang="en-US" dirty="0"/>
          </a:p>
        </p:txBody>
      </p:sp>
      <p:sp>
        <p:nvSpPr>
          <p:cNvPr id="6" name="Text Placeholder 6"/>
          <p:cNvSpPr>
            <a:spLocks noGrp="1"/>
          </p:cNvSpPr>
          <p:nvPr>
            <p:ph type="body" sz="quarter" idx="11"/>
          </p:nvPr>
        </p:nvSpPr>
        <p:spPr>
          <a:xfrm>
            <a:off x="512763" y="1280160"/>
            <a:ext cx="8120062" cy="492443"/>
          </a:xfrm>
        </p:spPr>
        <p:txBody>
          <a:bodyPr>
            <a:noAutofit/>
          </a:bodyPr>
          <a:lstStyle>
            <a:lvl1pPr marL="0" indent="0">
              <a:buFontTx/>
              <a:buNone/>
              <a:defRPr sz="2800"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alibri" pitchFamily="34" charset="0"/>
              </a:defRPr>
            </a:lvl1p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512064" y="1773936"/>
            <a:ext cx="8119872" cy="4248151"/>
          </a:xfrm>
        </p:spPr>
        <p:txBody>
          <a:bodyPr/>
          <a:lstStyle>
            <a:lvl1pPr>
              <a:defRPr>
                <a:latin typeface="+mn-lt"/>
              </a:defRPr>
            </a:lvl1pPr>
          </a:lstStyle>
          <a:p>
            <a:r>
              <a:rPr lang="en-US" dirty="0" smtClean="0"/>
              <a:t>Click icon to add chart</a:t>
            </a:r>
            <a:endParaRPr lang="en-US" dirty="0"/>
          </a:p>
        </p:txBody>
      </p:sp>
      <p:sp>
        <p:nvSpPr>
          <p:cNvPr id="5" name="Text Placeholder 6"/>
          <p:cNvSpPr>
            <a:spLocks noGrp="1"/>
          </p:cNvSpPr>
          <p:nvPr>
            <p:ph type="body" sz="quarter" idx="11"/>
          </p:nvPr>
        </p:nvSpPr>
        <p:spPr>
          <a:xfrm>
            <a:off x="512763" y="1280160"/>
            <a:ext cx="8120062" cy="492443"/>
          </a:xfrm>
        </p:spPr>
        <p:txBody>
          <a:bodyPr>
            <a:noAutofit/>
          </a:bodyPr>
          <a:lstStyle>
            <a:lvl1pPr marL="0" indent="0">
              <a:buFontTx/>
              <a:buNone/>
              <a:defRPr sz="2800"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yellowstone\CorpComm\Reputation &amp; Brand\CBC working files\CS_KMS Working Files\Amgen Logos Recolor\AmgenLogo_Blue_spot_WithoutTag-01.png"/>
          <p:cNvPicPr>
            <a:picLocks noChangeAspect="1" noChangeArrowheads="1"/>
          </p:cNvPicPr>
          <p:nvPr userDrawn="1"/>
        </p:nvPicPr>
        <p:blipFill rotWithShape="1">
          <a:blip r:embed="rId11" cstate="print">
            <a:extLst>
              <a:ext uri="{28A0092B-C50C-407E-A947-70E740481C1C}">
                <a14:useLocalDpi xmlns:a14="http://schemas.microsoft.com/office/drawing/2010/main" val="0"/>
              </a:ext>
            </a:extLst>
          </a:blip>
          <a:srcRect l="14915" t="30657" r="14957" b="32413"/>
          <a:stretch/>
        </p:blipFill>
        <p:spPr bwMode="auto">
          <a:xfrm>
            <a:off x="7754931" y="6501384"/>
            <a:ext cx="816462" cy="2010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12064" y="36576"/>
            <a:ext cx="8119872" cy="109728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lgn="l" rtl="0" eaLnBrk="1" fontAlgn="base" hangingPunct="1">
              <a:lnSpc>
                <a:spcPct val="100000"/>
              </a:lnSpc>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512064" y="1280160"/>
            <a:ext cx="8119872" cy="193899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Line 38"/>
          <p:cNvSpPr>
            <a:spLocks noChangeShapeType="1"/>
          </p:cNvSpPr>
          <p:nvPr/>
        </p:nvSpPr>
        <p:spPr bwMode="auto">
          <a:xfrm>
            <a:off x="514350" y="1150938"/>
            <a:ext cx="8116888" cy="0"/>
          </a:xfrm>
          <a:prstGeom prst="line">
            <a:avLst/>
          </a:prstGeom>
          <a:noFill/>
          <a:ln w="12700">
            <a:solidFill>
              <a:schemeClr val="accent1"/>
            </a:solidFill>
            <a:miter lim="800000"/>
            <a:headEnd/>
            <a:tailEnd/>
          </a:ln>
        </p:spPr>
        <p:txBody>
          <a:bodyPr lIns="91440" tIns="45720" rIns="91440" bIns="45720"/>
          <a:lstStyle/>
          <a:p>
            <a:pPr>
              <a:defRPr/>
            </a:pPr>
            <a:endParaRPr lang="en-US"/>
          </a:p>
        </p:txBody>
      </p:sp>
      <p:sp>
        <p:nvSpPr>
          <p:cNvPr id="10" name="Rectangle 9"/>
          <p:cNvSpPr>
            <a:spLocks noGrp="1" noChangeArrowheads="1"/>
          </p:cNvSpPr>
          <p:nvPr/>
        </p:nvSpPr>
        <p:spPr bwMode="gray">
          <a:xfrm>
            <a:off x="3617913" y="6405900"/>
            <a:ext cx="1905000" cy="365125"/>
          </a:xfrm>
          <a:prstGeom prst="rect">
            <a:avLst/>
          </a:prstGeom>
          <a:noFill/>
          <a:ln w="9525" algn="ctr">
            <a:noFill/>
            <a:miter lim="800000"/>
            <a:headEnd/>
            <a:tailEnd/>
          </a:ln>
          <a:effectLst/>
        </p:spPr>
        <p:txBody>
          <a:bodyPr anchor="b"/>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defRPr/>
            </a:pPr>
            <a:fld id="{5909AF01-7EFE-4A29-B021-8BA707099C41}" type="slidenum">
              <a:rPr lang="en-US" sz="1000" b="0">
                <a:solidFill>
                  <a:schemeClr val="tx2"/>
                </a:solidFill>
                <a:latin typeface="+mn-lt"/>
              </a:rPr>
              <a:pPr>
                <a:defRPr/>
              </a:pPr>
              <a:t>‹#›</a:t>
            </a:fld>
            <a:endParaRPr lang="en-US" sz="1000" b="0" dirty="0">
              <a:solidFill>
                <a:schemeClr val="tx2"/>
              </a:solidFill>
              <a:latin typeface="+mn-lt"/>
            </a:endParaRPr>
          </a:p>
        </p:txBody>
      </p:sp>
      <p:sp>
        <p:nvSpPr>
          <p:cNvPr id="9" name="Rectangle 8"/>
          <p:cNvSpPr>
            <a:spLocks noGrp="1" noChangeArrowheads="1"/>
          </p:cNvSpPr>
          <p:nvPr userDrawn="1"/>
        </p:nvSpPr>
        <p:spPr bwMode="gray">
          <a:xfrm>
            <a:off x="512763" y="6397625"/>
            <a:ext cx="2794000" cy="365125"/>
          </a:xfrm>
          <a:prstGeom prst="rect">
            <a:avLst/>
          </a:prstGeom>
          <a:noFill/>
          <a:ln w="9525" algn="ctr">
            <a:noFill/>
            <a:miter lim="800000"/>
            <a:headEnd/>
            <a:tailEnd/>
          </a:ln>
          <a:effectLst/>
        </p:spPr>
        <p:txBody>
          <a:bodyPr anchor="b"/>
          <a:ls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l">
              <a:defRPr/>
            </a:pPr>
            <a:endParaRPr lang="en-US" sz="1000"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ransition>
    <p:fade/>
  </p:transition>
  <p:txStyles>
    <p:titleStyle>
      <a:lvl1pPr algn="ctr" defTabSz="914400" rtl="0" eaLnBrk="1" latinLnBrk="0" hangingPunct="1">
        <a:spcBef>
          <a:spcPct val="0"/>
        </a:spcBef>
        <a:buNone/>
        <a:defRPr lang="en-US" sz="3200" b="1" kern="1200" smtClean="0">
          <a:solidFill>
            <a:schemeClr val="tx1"/>
          </a:solidFill>
          <a:latin typeface="Calibri" pitchFamily="34" charset="0"/>
          <a:ea typeface="+mj-ea"/>
          <a:cs typeface="+mj-cs"/>
        </a:defRPr>
      </a:lvl1pPr>
    </p:titleStyle>
    <p:bodyStyle>
      <a:lvl1pPr marL="274320" indent="-274320" algn="l" defTabSz="914400" rtl="0" eaLnBrk="1" fontAlgn="base" latinLnBrk="0" hangingPunct="1">
        <a:lnSpc>
          <a:spcPct val="100000"/>
        </a:lnSpc>
        <a:spcBef>
          <a:spcPts val="1200"/>
        </a:spcBef>
        <a:spcAft>
          <a:spcPct val="0"/>
        </a:spcAft>
        <a:buClr>
          <a:schemeClr val="accent1"/>
        </a:buClr>
        <a:buFont typeface="Arial" pitchFamily="34" charset="0"/>
        <a:buChar char="•"/>
        <a:defRPr lang="en-US" sz="2400" b="1" kern="1200" smtClean="0">
          <a:solidFill>
            <a:schemeClr val="tx1"/>
          </a:solidFill>
          <a:latin typeface="+mn-lt"/>
          <a:ea typeface="+mn-ea"/>
          <a:cs typeface="+mn-cs"/>
        </a:defRPr>
      </a:lvl1pPr>
      <a:lvl2pPr marL="548640" indent="-274320" algn="l" defTabSz="914400" rtl="0" eaLnBrk="1" fontAlgn="base" latinLnBrk="0" hangingPunct="1">
        <a:lnSpc>
          <a:spcPct val="100000"/>
        </a:lnSpc>
        <a:spcBef>
          <a:spcPts val="600"/>
        </a:spcBef>
        <a:spcAft>
          <a:spcPct val="0"/>
        </a:spcAft>
        <a:buClr>
          <a:schemeClr val="accent1"/>
        </a:buClr>
        <a:buFont typeface="Arial" pitchFamily="34" charset="0"/>
        <a:buChar char="–"/>
        <a:defRPr lang="en-US" sz="2200" b="1" kern="1200" smtClean="0">
          <a:solidFill>
            <a:schemeClr val="tx1"/>
          </a:solidFill>
          <a:latin typeface="+mn-lt"/>
          <a:ea typeface="+mn-ea"/>
          <a:cs typeface="+mn-cs"/>
        </a:defRPr>
      </a:lvl2pPr>
      <a:lvl3pPr marL="822960" indent="-274320" algn="l" defTabSz="914400" rtl="0" eaLnBrk="1" fontAlgn="base" latinLnBrk="0" hangingPunct="1">
        <a:lnSpc>
          <a:spcPct val="100000"/>
        </a:lnSpc>
        <a:spcBef>
          <a:spcPts val="600"/>
        </a:spcBef>
        <a:spcAft>
          <a:spcPct val="0"/>
        </a:spcAft>
        <a:buClr>
          <a:schemeClr val="accent1"/>
        </a:buClr>
        <a:buFont typeface="Arial" pitchFamily="34" charset="0"/>
        <a:buChar char="•"/>
        <a:defRPr lang="en-US" sz="2000" b="1" kern="1200" smtClean="0">
          <a:solidFill>
            <a:schemeClr val="tx1"/>
          </a:solidFill>
          <a:latin typeface="+mn-lt"/>
          <a:ea typeface="+mn-ea"/>
          <a:cs typeface="+mn-cs"/>
        </a:defRPr>
      </a:lvl3pPr>
      <a:lvl4pPr marL="1097280" indent="-274320" algn="l" defTabSz="914400" rtl="0" eaLnBrk="1" fontAlgn="base" latinLnBrk="0" hangingPunct="1">
        <a:lnSpc>
          <a:spcPct val="100000"/>
        </a:lnSpc>
        <a:spcBef>
          <a:spcPts val="600"/>
        </a:spcBef>
        <a:spcAft>
          <a:spcPct val="0"/>
        </a:spcAft>
        <a:buClr>
          <a:schemeClr val="accent1"/>
        </a:buClr>
        <a:buFont typeface="Arial" pitchFamily="34" charset="0"/>
        <a:buChar char="–"/>
        <a:defRPr lang="en-US" sz="1800" b="1" kern="1200" smtClean="0">
          <a:solidFill>
            <a:schemeClr val="tx1"/>
          </a:solidFill>
          <a:latin typeface="+mn-lt"/>
          <a:ea typeface="+mn-ea"/>
          <a:cs typeface="+mn-cs"/>
        </a:defRPr>
      </a:lvl4pPr>
      <a:lvl5pPr marL="1371600" indent="-274320" algn="l" defTabSz="914400" rtl="0" eaLnBrk="1" fontAlgn="base" latinLnBrk="0" hangingPunct="1">
        <a:lnSpc>
          <a:spcPct val="100000"/>
        </a:lnSpc>
        <a:spcBef>
          <a:spcPts val="600"/>
        </a:spcBef>
        <a:spcAft>
          <a:spcPct val="0"/>
        </a:spcAft>
        <a:buClr>
          <a:schemeClr val="accent1"/>
        </a:buClr>
        <a:buFont typeface="Arial" pitchFamily="34" charset="0"/>
        <a:buChar char="•"/>
        <a:defRPr lang="en-US" sz="1600" b="1" kern="1200" dirty="0" smtClean="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81" name="Rectangle 49"/>
          <p:cNvSpPr>
            <a:spLocks noGrp="1" noChangeArrowheads="1"/>
          </p:cNvSpPr>
          <p:nvPr>
            <p:ph type="ctrTitle"/>
          </p:nvPr>
        </p:nvSpPr>
        <p:spPr/>
        <p:txBody>
          <a:bodyPr/>
          <a:lstStyle/>
          <a:p>
            <a:r>
              <a:rPr lang="en-US" dirty="0" smtClean="0"/>
              <a:t>Lessons </a:t>
            </a:r>
            <a:r>
              <a:rPr lang="en-US" dirty="0"/>
              <a:t>Learned from Standard of Care, First Generation and Next Generation Biotherapeutics: </a:t>
            </a:r>
            <a:r>
              <a:rPr lang="en-US" dirty="0" smtClean="0"/>
              <a:t>What </a:t>
            </a:r>
            <a:r>
              <a:rPr lang="en-US" dirty="0"/>
              <a:t>Do We Expect to Change Going Forward ?</a:t>
            </a:r>
          </a:p>
        </p:txBody>
      </p:sp>
      <p:sp>
        <p:nvSpPr>
          <p:cNvPr id="402482" name="Rectangle 50"/>
          <p:cNvSpPr>
            <a:spLocks noGrp="1" noChangeArrowheads="1"/>
          </p:cNvSpPr>
          <p:nvPr>
            <p:ph type="subTitle" idx="1"/>
          </p:nvPr>
        </p:nvSpPr>
        <p:spPr>
          <a:xfrm>
            <a:off x="460549" y="5151551"/>
            <a:ext cx="8119872" cy="1416676"/>
          </a:xfrm>
        </p:spPr>
        <p:txBody>
          <a:bodyPr/>
          <a:lstStyle/>
          <a:p>
            <a:pPr>
              <a:lnSpc>
                <a:spcPct val="100000"/>
              </a:lnSpc>
              <a:spcBef>
                <a:spcPts val="0"/>
              </a:spcBef>
            </a:pPr>
            <a:r>
              <a:rPr lang="en-US" dirty="0" smtClean="0">
                <a:latin typeface="+mn-lt"/>
              </a:rPr>
              <a:t>Steven J Swanson, PhD</a:t>
            </a:r>
            <a:br>
              <a:rPr lang="en-US" dirty="0" smtClean="0">
                <a:latin typeface="+mn-lt"/>
              </a:rPr>
            </a:br>
            <a:r>
              <a:rPr lang="en-US" dirty="0"/>
              <a:t>E</a:t>
            </a:r>
            <a:r>
              <a:rPr lang="en-US" dirty="0" smtClean="0">
                <a:latin typeface="+mn-lt"/>
              </a:rPr>
              <a:t>xecutive Director, Medical Sciences, Clinical Immunology</a:t>
            </a:r>
          </a:p>
          <a:p>
            <a:pPr>
              <a:lnSpc>
                <a:spcPct val="100000"/>
              </a:lnSpc>
              <a:spcBef>
                <a:spcPts val="0"/>
              </a:spcBef>
            </a:pPr>
            <a:r>
              <a:rPr lang="en-US" dirty="0" smtClean="0">
                <a:latin typeface="+mn-lt"/>
              </a:rPr>
              <a:t>May 20, 2014</a:t>
            </a:r>
          </a:p>
          <a:p>
            <a:pPr>
              <a:lnSpc>
                <a:spcPct val="100000"/>
              </a:lnSpc>
              <a:spcBef>
                <a:spcPts val="0"/>
              </a:spcBef>
            </a:pPr>
            <a:r>
              <a:rPr lang="en-US" dirty="0" smtClean="0"/>
              <a:t>AAPS NBC, San Diego, CA</a:t>
            </a:r>
            <a:endParaRPr lang="en-US" dirty="0" smtClean="0">
              <a:latin typeface="+mn-lt"/>
            </a:endParaRPr>
          </a:p>
          <a:p>
            <a:pPr>
              <a:lnSpc>
                <a:spcPct val="100000"/>
              </a:lnSpc>
            </a:pPr>
            <a:r>
              <a:rPr lang="en-US" dirty="0" smtClean="0">
                <a:latin typeface="+mn-lt"/>
              </a:rPr>
              <a:t/>
            </a:r>
            <a:br>
              <a:rPr lang="en-US" dirty="0" smtClean="0">
                <a:latin typeface="+mn-lt"/>
              </a:rPr>
            </a:br>
            <a:endParaRPr lang="en-US" dirty="0" smtClean="0">
              <a:latin typeface="+mn-l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of Anti-PEG Antibodies is Challenging</a:t>
            </a:r>
            <a:endParaRPr lang="en-US" dirty="0"/>
          </a:p>
        </p:txBody>
      </p:sp>
      <p:sp>
        <p:nvSpPr>
          <p:cNvPr id="3" name="Content Placeholder 2"/>
          <p:cNvSpPr>
            <a:spLocks noGrp="1"/>
          </p:cNvSpPr>
          <p:nvPr>
            <p:ph idx="1"/>
          </p:nvPr>
        </p:nvSpPr>
        <p:spPr>
          <a:xfrm>
            <a:off x="428937" y="1778923"/>
            <a:ext cx="8119872" cy="3293209"/>
          </a:xfrm>
        </p:spPr>
        <p:txBody>
          <a:bodyPr/>
          <a:lstStyle/>
          <a:p>
            <a:r>
              <a:rPr lang="en-US" dirty="0" err="1" smtClean="0"/>
              <a:t>IgM</a:t>
            </a:r>
            <a:endParaRPr lang="en-US" dirty="0" smtClean="0"/>
          </a:p>
          <a:p>
            <a:r>
              <a:rPr lang="en-US" dirty="0" smtClean="0"/>
              <a:t>Low affinity</a:t>
            </a:r>
          </a:p>
          <a:p>
            <a:r>
              <a:rPr lang="en-US" dirty="0" smtClean="0"/>
              <a:t>Interference from Tween</a:t>
            </a:r>
          </a:p>
          <a:p>
            <a:r>
              <a:rPr lang="en-US" dirty="0" smtClean="0"/>
              <a:t>* “A critical review of the literature shows that most, if not all assays for anti-PEG antibodies are flawed and lack specificity”</a:t>
            </a:r>
          </a:p>
          <a:p>
            <a:pPr marL="0" indent="0">
              <a:buNone/>
            </a:pPr>
            <a:endParaRPr lang="en-US" dirty="0"/>
          </a:p>
        </p:txBody>
      </p:sp>
      <p:sp>
        <p:nvSpPr>
          <p:cNvPr id="4" name="TextBox 3"/>
          <p:cNvSpPr txBox="1"/>
          <p:nvPr/>
        </p:nvSpPr>
        <p:spPr>
          <a:xfrm>
            <a:off x="593766" y="5415148"/>
            <a:ext cx="3413114" cy="338554"/>
          </a:xfrm>
          <a:prstGeom prst="rect">
            <a:avLst/>
          </a:prstGeom>
          <a:noFill/>
        </p:spPr>
        <p:txBody>
          <a:bodyPr wrap="none" rtlCol="0">
            <a:spAutoFit/>
          </a:bodyPr>
          <a:lstStyle/>
          <a:p>
            <a:r>
              <a:rPr lang="en-US" sz="1600" b="1" dirty="0" smtClean="0"/>
              <a:t>*  Pharm Res 30: 1729-1734  2013</a:t>
            </a:r>
            <a:endParaRPr lang="en-US" sz="1600" b="1" dirty="0" smtClean="0"/>
          </a:p>
        </p:txBody>
      </p:sp>
    </p:spTree>
    <p:extLst>
      <p:ext uri="{BB962C8B-B14F-4D97-AF65-F5344CB8AC3E}">
        <p14:creationId xmlns:p14="http://schemas.microsoft.com/office/powerpoint/2010/main" val="26900188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of SPR for Immunogenicity Assessment for </a:t>
            </a:r>
            <a:r>
              <a:rPr lang="en-US" dirty="0" err="1" smtClean="0"/>
              <a:t>Pegylated</a:t>
            </a:r>
            <a:r>
              <a:rPr lang="en-US" dirty="0" smtClean="0"/>
              <a:t> Proteins</a:t>
            </a:r>
            <a:endParaRPr lang="en-US" dirty="0"/>
          </a:p>
        </p:txBody>
      </p:sp>
      <p:sp>
        <p:nvSpPr>
          <p:cNvPr id="5" name="Rectangle 4"/>
          <p:cNvSpPr/>
          <p:nvPr/>
        </p:nvSpPr>
        <p:spPr bwMode="gray">
          <a:xfrm>
            <a:off x="1441939" y="2747597"/>
            <a:ext cx="1195754" cy="1239715"/>
          </a:xfrm>
          <a:prstGeom prst="rect">
            <a:avLst/>
          </a:prstGeom>
          <a:solidFill>
            <a:schemeClr val="accent1"/>
          </a:solidFill>
          <a:ln w="6350" algn="ctr">
            <a:noFill/>
            <a:miter lim="800000"/>
            <a:headEnd/>
            <a:tailEnd/>
          </a:ln>
          <a:effectLst/>
        </p:spPr>
        <p:txBody>
          <a:bodyPr wrap="none" rtlCol="0" anchor="ctr"/>
          <a:lstStyle/>
          <a:p>
            <a:pPr algn="ctr"/>
            <a:r>
              <a:rPr lang="en-US" sz="1200" b="1" dirty="0" smtClean="0">
                <a:solidFill>
                  <a:schemeClr val="bg1"/>
                </a:solidFill>
              </a:rPr>
              <a:t>Native Protein</a:t>
            </a:r>
          </a:p>
        </p:txBody>
      </p:sp>
      <p:sp>
        <p:nvSpPr>
          <p:cNvPr id="6" name="Rectangle 5"/>
          <p:cNvSpPr/>
          <p:nvPr/>
        </p:nvSpPr>
        <p:spPr bwMode="gray">
          <a:xfrm>
            <a:off x="2702170" y="2747597"/>
            <a:ext cx="1195754" cy="1239715"/>
          </a:xfrm>
          <a:prstGeom prst="rect">
            <a:avLst/>
          </a:prstGeom>
          <a:solidFill>
            <a:schemeClr val="accent1"/>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7" name="Rectangle 6"/>
          <p:cNvSpPr/>
          <p:nvPr/>
        </p:nvSpPr>
        <p:spPr bwMode="gray">
          <a:xfrm>
            <a:off x="3959470" y="2747596"/>
            <a:ext cx="1195754" cy="1239715"/>
          </a:xfrm>
          <a:prstGeom prst="rect">
            <a:avLst/>
          </a:prstGeom>
          <a:solidFill>
            <a:schemeClr val="accent1"/>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8" name="Rectangle 7"/>
          <p:cNvSpPr/>
          <p:nvPr/>
        </p:nvSpPr>
        <p:spPr bwMode="gray">
          <a:xfrm>
            <a:off x="5243147" y="2747595"/>
            <a:ext cx="1195754" cy="1239715"/>
          </a:xfrm>
          <a:prstGeom prst="rect">
            <a:avLst/>
          </a:prstGeom>
          <a:solidFill>
            <a:schemeClr val="accent1"/>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9" name="TextBox 8"/>
          <p:cNvSpPr txBox="1"/>
          <p:nvPr/>
        </p:nvSpPr>
        <p:spPr>
          <a:xfrm>
            <a:off x="2809143" y="4835838"/>
            <a:ext cx="2286203" cy="461665"/>
          </a:xfrm>
          <a:prstGeom prst="rect">
            <a:avLst/>
          </a:prstGeom>
          <a:noFill/>
        </p:spPr>
        <p:txBody>
          <a:bodyPr wrap="none" rtlCol="0">
            <a:spAutoFit/>
          </a:bodyPr>
          <a:lstStyle/>
          <a:p>
            <a:r>
              <a:rPr lang="en-US" sz="2400" b="1" dirty="0" smtClean="0"/>
              <a:t>SPR </a:t>
            </a:r>
            <a:r>
              <a:rPr lang="en-US" sz="2400" b="1" dirty="0" err="1" smtClean="0"/>
              <a:t>Flowcells</a:t>
            </a:r>
            <a:endParaRPr lang="en-US" sz="2400" b="1" dirty="0" smtClean="0"/>
          </a:p>
        </p:txBody>
      </p:sp>
      <p:sp>
        <p:nvSpPr>
          <p:cNvPr id="10" name="TextBox 9"/>
          <p:cNvSpPr txBox="1"/>
          <p:nvPr/>
        </p:nvSpPr>
        <p:spPr>
          <a:xfrm>
            <a:off x="2809143" y="3136621"/>
            <a:ext cx="981808" cy="461665"/>
          </a:xfrm>
          <a:prstGeom prst="rect">
            <a:avLst/>
          </a:prstGeom>
          <a:noFill/>
        </p:spPr>
        <p:txBody>
          <a:bodyPr wrap="square" rtlCol="0">
            <a:spAutoFit/>
          </a:bodyPr>
          <a:lstStyle/>
          <a:p>
            <a:r>
              <a:rPr lang="en-US" sz="1200" b="1" dirty="0" err="1" smtClean="0">
                <a:solidFill>
                  <a:srgbClr val="FFFF00"/>
                </a:solidFill>
              </a:rPr>
              <a:t>Pegylated</a:t>
            </a:r>
            <a:r>
              <a:rPr lang="en-US" sz="1200" b="1" dirty="0" smtClean="0">
                <a:solidFill>
                  <a:srgbClr val="FFFF00"/>
                </a:solidFill>
              </a:rPr>
              <a:t> Protein</a:t>
            </a:r>
          </a:p>
        </p:txBody>
      </p:sp>
      <p:sp>
        <p:nvSpPr>
          <p:cNvPr id="12" name="Down Arrow 11"/>
          <p:cNvSpPr/>
          <p:nvPr/>
        </p:nvSpPr>
        <p:spPr bwMode="gray">
          <a:xfrm>
            <a:off x="1788708" y="1767277"/>
            <a:ext cx="484632" cy="978408"/>
          </a:xfrm>
          <a:prstGeom prst="downArrow">
            <a:avLst/>
          </a:prstGeom>
          <a:solidFill>
            <a:schemeClr val="accent2">
              <a:lumMod val="75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3" name="TextBox 12"/>
          <p:cNvSpPr txBox="1"/>
          <p:nvPr/>
        </p:nvSpPr>
        <p:spPr>
          <a:xfrm>
            <a:off x="303098" y="1490296"/>
            <a:ext cx="1595309" cy="369332"/>
          </a:xfrm>
          <a:prstGeom prst="rect">
            <a:avLst/>
          </a:prstGeom>
          <a:noFill/>
        </p:spPr>
        <p:txBody>
          <a:bodyPr wrap="none" rtlCol="0">
            <a:spAutoFit/>
          </a:bodyPr>
          <a:lstStyle/>
          <a:p>
            <a:r>
              <a:rPr lang="en-US" b="1" dirty="0" smtClean="0"/>
              <a:t>Sample Flow</a:t>
            </a:r>
          </a:p>
        </p:txBody>
      </p:sp>
      <p:sp>
        <p:nvSpPr>
          <p:cNvPr id="14" name="U-Turn Arrow 13"/>
          <p:cNvSpPr/>
          <p:nvPr/>
        </p:nvSpPr>
        <p:spPr bwMode="gray">
          <a:xfrm rot="10800000" flipH="1">
            <a:off x="2301591" y="3987310"/>
            <a:ext cx="801155" cy="877824"/>
          </a:xfrm>
          <a:prstGeom prst="uturnArrow">
            <a:avLst/>
          </a:prstGeom>
          <a:solidFill>
            <a:schemeClr val="accent2">
              <a:lumMod val="75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5" name="TextBox 14"/>
          <p:cNvSpPr txBox="1"/>
          <p:nvPr/>
        </p:nvSpPr>
        <p:spPr>
          <a:xfrm>
            <a:off x="6576646" y="2004646"/>
            <a:ext cx="2338754" cy="3323987"/>
          </a:xfrm>
          <a:prstGeom prst="rect">
            <a:avLst/>
          </a:prstGeom>
          <a:noFill/>
        </p:spPr>
        <p:txBody>
          <a:bodyPr wrap="square" rtlCol="0">
            <a:spAutoFit/>
          </a:bodyPr>
          <a:lstStyle/>
          <a:p>
            <a:pPr>
              <a:lnSpc>
                <a:spcPct val="150000"/>
              </a:lnSpc>
            </a:pPr>
            <a:r>
              <a:rPr lang="en-US" sz="1400" b="1" u="sng" dirty="0" smtClean="0">
                <a:solidFill>
                  <a:schemeClr val="accent1"/>
                </a:solidFill>
              </a:rPr>
              <a:t>ADVANTAGES</a:t>
            </a:r>
          </a:p>
          <a:p>
            <a:pPr>
              <a:lnSpc>
                <a:spcPct val="150000"/>
              </a:lnSpc>
            </a:pPr>
            <a:r>
              <a:rPr lang="en-US" sz="1400" b="1" dirty="0" smtClean="0">
                <a:solidFill>
                  <a:schemeClr val="accent1"/>
                </a:solidFill>
              </a:rPr>
              <a:t>Detects all classes of </a:t>
            </a:r>
            <a:r>
              <a:rPr lang="en-US" sz="1400" b="1" dirty="0" err="1" smtClean="0">
                <a:solidFill>
                  <a:schemeClr val="accent1"/>
                </a:solidFill>
              </a:rPr>
              <a:t>Ab</a:t>
            </a:r>
            <a:endParaRPr lang="en-US" sz="1400" b="1" dirty="0" smtClean="0">
              <a:solidFill>
                <a:schemeClr val="accent1"/>
              </a:solidFill>
            </a:endParaRPr>
          </a:p>
          <a:p>
            <a:pPr>
              <a:lnSpc>
                <a:spcPct val="150000"/>
              </a:lnSpc>
            </a:pPr>
            <a:r>
              <a:rPr lang="en-US" sz="1400" b="1" dirty="0" smtClean="0">
                <a:solidFill>
                  <a:schemeClr val="accent1"/>
                </a:solidFill>
              </a:rPr>
              <a:t>Detects low affinity</a:t>
            </a:r>
          </a:p>
          <a:p>
            <a:pPr>
              <a:lnSpc>
                <a:spcPct val="150000"/>
              </a:lnSpc>
            </a:pPr>
            <a:r>
              <a:rPr lang="en-US" sz="1400" b="1" dirty="0" smtClean="0">
                <a:solidFill>
                  <a:schemeClr val="accent1"/>
                </a:solidFill>
              </a:rPr>
              <a:t>Provides specificity</a:t>
            </a:r>
          </a:p>
          <a:p>
            <a:pPr>
              <a:lnSpc>
                <a:spcPct val="150000"/>
              </a:lnSpc>
            </a:pPr>
            <a:endParaRPr lang="en-US" sz="1400" b="1" dirty="0">
              <a:solidFill>
                <a:schemeClr val="accent1"/>
              </a:solidFill>
            </a:endParaRPr>
          </a:p>
          <a:p>
            <a:pPr>
              <a:lnSpc>
                <a:spcPct val="150000"/>
              </a:lnSpc>
            </a:pPr>
            <a:r>
              <a:rPr lang="en-US" sz="1400" b="1" u="sng" dirty="0" smtClean="0">
                <a:solidFill>
                  <a:srgbClr val="C00000"/>
                </a:solidFill>
              </a:rPr>
              <a:t>Challenges</a:t>
            </a:r>
          </a:p>
          <a:p>
            <a:pPr>
              <a:lnSpc>
                <a:spcPct val="150000"/>
              </a:lnSpc>
            </a:pPr>
            <a:r>
              <a:rPr lang="en-US" sz="1400" b="1" dirty="0" smtClean="0">
                <a:solidFill>
                  <a:srgbClr val="C00000"/>
                </a:solidFill>
              </a:rPr>
              <a:t>Throughput</a:t>
            </a:r>
          </a:p>
          <a:p>
            <a:pPr>
              <a:lnSpc>
                <a:spcPct val="150000"/>
              </a:lnSpc>
            </a:pPr>
            <a:r>
              <a:rPr lang="en-US" sz="1400" b="1" dirty="0" smtClean="0">
                <a:solidFill>
                  <a:srgbClr val="C00000"/>
                </a:solidFill>
              </a:rPr>
              <a:t>Cost</a:t>
            </a:r>
          </a:p>
          <a:p>
            <a:pPr>
              <a:lnSpc>
                <a:spcPct val="150000"/>
              </a:lnSpc>
            </a:pPr>
            <a:r>
              <a:rPr lang="en-US" sz="1400" b="1" dirty="0" smtClean="0">
                <a:solidFill>
                  <a:srgbClr val="C00000"/>
                </a:solidFill>
              </a:rPr>
              <a:t>Drug Tolerance</a:t>
            </a:r>
          </a:p>
          <a:p>
            <a:pPr>
              <a:lnSpc>
                <a:spcPct val="150000"/>
              </a:lnSpc>
            </a:pPr>
            <a:r>
              <a:rPr lang="en-US" sz="1400" b="1" dirty="0" smtClean="0">
                <a:solidFill>
                  <a:srgbClr val="C00000"/>
                </a:solidFill>
              </a:rPr>
              <a:t>Sensitivity?</a:t>
            </a:r>
          </a:p>
        </p:txBody>
      </p:sp>
      <p:sp>
        <p:nvSpPr>
          <p:cNvPr id="16" name="Rectangle 36"/>
          <p:cNvSpPr>
            <a:spLocks noChangeArrowheads="1"/>
          </p:cNvSpPr>
          <p:nvPr/>
        </p:nvSpPr>
        <p:spPr bwMode="gray">
          <a:xfrm>
            <a:off x="188403" y="5435139"/>
            <a:ext cx="8116887" cy="1018179"/>
          </a:xfrm>
          <a:prstGeom prst="rect">
            <a:avLst/>
          </a:prstGeom>
          <a:solidFill>
            <a:schemeClr val="accent1"/>
          </a:solidFill>
          <a:ln w="6350" algn="ctr">
            <a:noFill/>
            <a:miter lim="800000"/>
            <a:headEnd/>
            <a:tailEnd/>
          </a:ln>
          <a:effectLst>
            <a:outerShdw blurRad="50800" dist="25400" dir="5400000" algn="t" rotWithShape="0">
              <a:prstClr val="black">
                <a:alpha val="40000"/>
              </a:prstClr>
            </a:outerShdw>
          </a:effectLst>
        </p:spPr>
        <p:txBody>
          <a:bodyPr wrap="none" anchor="ctr"/>
          <a:lstStyle/>
          <a:p>
            <a:pPr algn="ctr"/>
            <a:r>
              <a:rPr lang="en-US" sz="2200" dirty="0" smtClean="0">
                <a:solidFill>
                  <a:schemeClr val="bg1"/>
                </a:solidFill>
              </a:rPr>
              <a:t>Using a single assay, SPR can identify antibodies to</a:t>
            </a:r>
          </a:p>
          <a:p>
            <a:pPr algn="ctr"/>
            <a:r>
              <a:rPr lang="en-US" sz="2200" dirty="0" smtClean="0">
                <a:solidFill>
                  <a:schemeClr val="bg1"/>
                </a:solidFill>
              </a:rPr>
              <a:t> native protein and/or  </a:t>
            </a:r>
            <a:r>
              <a:rPr lang="en-US" sz="2200" dirty="0" err="1" smtClean="0">
                <a:solidFill>
                  <a:schemeClr val="bg1"/>
                </a:solidFill>
              </a:rPr>
              <a:t>pegylated</a:t>
            </a:r>
            <a:r>
              <a:rPr lang="en-US" sz="2200" dirty="0" smtClean="0">
                <a:solidFill>
                  <a:schemeClr val="bg1"/>
                </a:solidFill>
              </a:rPr>
              <a:t> protein</a:t>
            </a:r>
            <a:endParaRPr lang="en-US" sz="2200" dirty="0" smtClean="0">
              <a:solidFill>
                <a:schemeClr val="bg1"/>
              </a:solidFill>
            </a:endParaRPr>
          </a:p>
        </p:txBody>
      </p:sp>
    </p:spTree>
    <p:extLst>
      <p:ext uri="{BB962C8B-B14F-4D97-AF65-F5344CB8AC3E}">
        <p14:creationId xmlns:p14="http://schemas.microsoft.com/office/powerpoint/2010/main" val="28244983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Methods for Anti-PEG Antibody Detection</a:t>
            </a:r>
            <a:endParaRPr lang="en-US" dirty="0"/>
          </a:p>
        </p:txBody>
      </p:sp>
      <p:sp>
        <p:nvSpPr>
          <p:cNvPr id="3" name="Content Placeholder 2"/>
          <p:cNvSpPr>
            <a:spLocks noGrp="1"/>
          </p:cNvSpPr>
          <p:nvPr>
            <p:ph idx="1"/>
          </p:nvPr>
        </p:nvSpPr>
        <p:spPr>
          <a:xfrm>
            <a:off x="452687" y="1873926"/>
            <a:ext cx="8119872" cy="2031325"/>
          </a:xfrm>
        </p:spPr>
        <p:txBody>
          <a:bodyPr/>
          <a:lstStyle/>
          <a:p>
            <a:r>
              <a:rPr lang="en-US" dirty="0" smtClean="0"/>
              <a:t>Direct ELISA</a:t>
            </a:r>
          </a:p>
          <a:p>
            <a:r>
              <a:rPr lang="en-US" dirty="0" smtClean="0"/>
              <a:t>Bridging ELISA</a:t>
            </a:r>
          </a:p>
          <a:p>
            <a:r>
              <a:rPr lang="en-US" dirty="0" smtClean="0"/>
              <a:t>ECL</a:t>
            </a:r>
          </a:p>
          <a:p>
            <a:endParaRPr lang="en-US" dirty="0"/>
          </a:p>
        </p:txBody>
      </p:sp>
    </p:spTree>
    <p:extLst>
      <p:ext uri="{BB962C8B-B14F-4D97-AF65-F5344CB8AC3E}">
        <p14:creationId xmlns:p14="http://schemas.microsoft.com/office/powerpoint/2010/main" val="268365531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97" name="Rectangle 17"/>
          <p:cNvSpPr>
            <a:spLocks noGrp="1" noChangeArrowheads="1"/>
          </p:cNvSpPr>
          <p:nvPr>
            <p:ph type="title"/>
          </p:nvPr>
        </p:nvSpPr>
        <p:spPr/>
        <p:txBody>
          <a:bodyPr/>
          <a:lstStyle/>
          <a:p>
            <a:r>
              <a:rPr lang="en-US" dirty="0" smtClean="0"/>
              <a:t>ADC Immunogenicity</a:t>
            </a:r>
            <a:endParaRPr lang="en-US" dirty="0"/>
          </a:p>
        </p:txBody>
      </p:sp>
      <p:sp>
        <p:nvSpPr>
          <p:cNvPr id="404498" name="Rectangle 18"/>
          <p:cNvSpPr>
            <a:spLocks noGrp="1" noChangeArrowheads="1"/>
          </p:cNvSpPr>
          <p:nvPr>
            <p:ph idx="1"/>
          </p:nvPr>
        </p:nvSpPr>
        <p:spPr>
          <a:xfrm>
            <a:off x="3947473" y="2204085"/>
            <a:ext cx="5322638" cy="3170099"/>
          </a:xfrm>
        </p:spPr>
        <p:txBody>
          <a:bodyPr/>
          <a:lstStyle/>
          <a:p>
            <a:r>
              <a:rPr lang="en-US" sz="2200" dirty="0" smtClean="0"/>
              <a:t>Antibody (</a:t>
            </a:r>
            <a:r>
              <a:rPr lang="en-US" sz="2200" dirty="0" err="1" smtClean="0"/>
              <a:t>mAb</a:t>
            </a:r>
            <a:r>
              <a:rPr lang="en-US" sz="2200" dirty="0" smtClean="0"/>
              <a:t>):</a:t>
            </a:r>
          </a:p>
          <a:p>
            <a:pPr lvl="1"/>
            <a:r>
              <a:rPr lang="en-US" dirty="0" smtClean="0"/>
              <a:t>Sequence</a:t>
            </a:r>
          </a:p>
          <a:p>
            <a:pPr lvl="1"/>
            <a:r>
              <a:rPr lang="en-US" dirty="0" smtClean="0"/>
              <a:t>Post-translational modifications</a:t>
            </a:r>
          </a:p>
          <a:p>
            <a:r>
              <a:rPr lang="en-US" sz="2200" dirty="0" smtClean="0"/>
              <a:t>Linker/toxin:</a:t>
            </a:r>
          </a:p>
          <a:p>
            <a:pPr lvl="1"/>
            <a:r>
              <a:rPr lang="en-US" dirty="0" err="1" smtClean="0"/>
              <a:t>Hapten</a:t>
            </a:r>
            <a:r>
              <a:rPr lang="en-US" dirty="0" smtClean="0"/>
              <a:t>, </a:t>
            </a:r>
            <a:r>
              <a:rPr lang="en-US" dirty="0" err="1" smtClean="0"/>
              <a:t>mAb</a:t>
            </a:r>
            <a:r>
              <a:rPr lang="en-US" dirty="0" smtClean="0"/>
              <a:t> provides T-cell help</a:t>
            </a:r>
          </a:p>
          <a:p>
            <a:r>
              <a:rPr lang="en-US" sz="2200" dirty="0" smtClean="0"/>
              <a:t>ADC:</a:t>
            </a:r>
          </a:p>
          <a:p>
            <a:pPr lvl="1"/>
            <a:r>
              <a:rPr lang="en-US" dirty="0"/>
              <a:t>Aggregates, </a:t>
            </a:r>
            <a:r>
              <a:rPr lang="en-US" dirty="0" smtClean="0"/>
              <a:t>impurities</a:t>
            </a:r>
            <a:endParaRPr lang="en-US" dirty="0"/>
          </a:p>
        </p:txBody>
      </p:sp>
      <p:grpSp>
        <p:nvGrpSpPr>
          <p:cNvPr id="28" name="Group 27"/>
          <p:cNvGrpSpPr/>
          <p:nvPr/>
        </p:nvGrpSpPr>
        <p:grpSpPr>
          <a:xfrm>
            <a:off x="194623" y="2205473"/>
            <a:ext cx="3543300" cy="3245149"/>
            <a:chOff x="-43502" y="1452998"/>
            <a:chExt cx="3543300" cy="3245149"/>
          </a:xfrm>
        </p:grpSpPr>
        <p:sp>
          <p:nvSpPr>
            <p:cNvPr id="6" name="Line 11"/>
            <p:cNvSpPr>
              <a:spLocks noChangeAspect="1" noChangeShapeType="1"/>
            </p:cNvSpPr>
            <p:nvPr/>
          </p:nvSpPr>
          <p:spPr bwMode="auto">
            <a:xfrm flipV="1">
              <a:off x="1670998" y="2580732"/>
              <a:ext cx="0" cy="2113631"/>
            </a:xfrm>
            <a:prstGeom prst="line">
              <a:avLst/>
            </a:prstGeom>
            <a:noFill/>
            <a:ln w="127000">
              <a:solidFill>
                <a:srgbClr val="42865C"/>
              </a:solidFill>
              <a:round/>
              <a:headEnd type="none" w="sm" len="sm"/>
              <a:tailEnd type="none" w="sm" len="sm"/>
            </a:ln>
          </p:spPr>
          <p:txBody>
            <a:bodyPr/>
            <a:lstStyle/>
            <a:p>
              <a:endParaRPr lang="en-US" dirty="0"/>
            </a:p>
          </p:txBody>
        </p:sp>
        <p:sp>
          <p:nvSpPr>
            <p:cNvPr id="7" name="Line 12"/>
            <p:cNvSpPr>
              <a:spLocks noChangeAspect="1" noChangeShapeType="1"/>
            </p:cNvSpPr>
            <p:nvPr/>
          </p:nvSpPr>
          <p:spPr bwMode="auto">
            <a:xfrm rot="19280412" flipH="1" flipV="1">
              <a:off x="1272662" y="1452998"/>
              <a:ext cx="0" cy="1313341"/>
            </a:xfrm>
            <a:prstGeom prst="line">
              <a:avLst/>
            </a:prstGeom>
            <a:noFill/>
            <a:ln w="127000">
              <a:solidFill>
                <a:srgbClr val="42865C"/>
              </a:solidFill>
              <a:round/>
              <a:headEnd type="none" w="sm" len="sm"/>
              <a:tailEnd type="none" w="sm" len="sm"/>
            </a:ln>
          </p:spPr>
          <p:txBody>
            <a:bodyPr/>
            <a:lstStyle/>
            <a:p>
              <a:endParaRPr lang="en-US"/>
            </a:p>
          </p:txBody>
        </p:sp>
        <p:sp>
          <p:nvSpPr>
            <p:cNvPr id="8" name="Oval 140"/>
            <p:cNvSpPr>
              <a:spLocks noChangeAspect="1"/>
            </p:cNvSpPr>
            <p:nvPr/>
          </p:nvSpPr>
          <p:spPr bwMode="auto">
            <a:xfrm flipH="1">
              <a:off x="2845748" y="2123532"/>
              <a:ext cx="215900" cy="24130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9" name="Oval 141"/>
            <p:cNvSpPr>
              <a:spLocks noChangeAspect="1"/>
            </p:cNvSpPr>
            <p:nvPr/>
          </p:nvSpPr>
          <p:spPr bwMode="auto">
            <a:xfrm flipH="1">
              <a:off x="2169000" y="3104607"/>
              <a:ext cx="219074" cy="24130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10" name="Oval 142"/>
            <p:cNvSpPr>
              <a:spLocks noChangeAspect="1"/>
            </p:cNvSpPr>
            <p:nvPr/>
          </p:nvSpPr>
          <p:spPr bwMode="auto">
            <a:xfrm flipH="1">
              <a:off x="1323974" y="1679980"/>
              <a:ext cx="219076" cy="24130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11" name="Line 12"/>
            <p:cNvSpPr>
              <a:spLocks noChangeAspect="1" noChangeShapeType="1"/>
            </p:cNvSpPr>
            <p:nvPr/>
          </p:nvSpPr>
          <p:spPr bwMode="auto">
            <a:xfrm rot="19280412" flipH="1" flipV="1">
              <a:off x="1120262" y="1605398"/>
              <a:ext cx="0" cy="1313341"/>
            </a:xfrm>
            <a:prstGeom prst="line">
              <a:avLst/>
            </a:prstGeom>
            <a:noFill/>
            <a:ln w="127000">
              <a:solidFill>
                <a:srgbClr val="42865C"/>
              </a:solidFill>
              <a:round/>
              <a:headEnd type="none" w="sm" len="sm"/>
              <a:tailEnd type="none" w="sm" len="sm"/>
            </a:ln>
          </p:spPr>
          <p:txBody>
            <a:bodyPr/>
            <a:lstStyle/>
            <a:p>
              <a:endParaRPr lang="en-US"/>
            </a:p>
          </p:txBody>
        </p:sp>
        <p:grpSp>
          <p:nvGrpSpPr>
            <p:cNvPr id="12" name="Group 19"/>
            <p:cNvGrpSpPr/>
            <p:nvPr/>
          </p:nvGrpSpPr>
          <p:grpSpPr>
            <a:xfrm>
              <a:off x="1987037" y="1456782"/>
              <a:ext cx="550736" cy="3241365"/>
              <a:chOff x="7734300" y="1920266"/>
              <a:chExt cx="550736" cy="3241365"/>
            </a:xfrm>
          </p:grpSpPr>
          <p:sp>
            <p:nvSpPr>
              <p:cNvPr id="17" name="Line 11"/>
              <p:cNvSpPr>
                <a:spLocks noChangeAspect="1" noChangeShapeType="1"/>
              </p:cNvSpPr>
              <p:nvPr/>
            </p:nvSpPr>
            <p:spPr bwMode="auto">
              <a:xfrm flipH="1" flipV="1">
                <a:off x="7734300" y="3048000"/>
                <a:ext cx="0" cy="2113631"/>
              </a:xfrm>
              <a:prstGeom prst="line">
                <a:avLst/>
              </a:prstGeom>
              <a:noFill/>
              <a:ln w="127000">
                <a:solidFill>
                  <a:srgbClr val="42865C"/>
                </a:solidFill>
                <a:round/>
                <a:headEnd type="none" w="sm" len="sm"/>
                <a:tailEnd type="none" w="sm" len="sm"/>
              </a:ln>
            </p:spPr>
            <p:txBody>
              <a:bodyPr/>
              <a:lstStyle/>
              <a:p>
                <a:endParaRPr lang="en-US" dirty="0"/>
              </a:p>
            </p:txBody>
          </p:sp>
          <p:sp>
            <p:nvSpPr>
              <p:cNvPr id="18" name="Line 12"/>
              <p:cNvSpPr>
                <a:spLocks noChangeAspect="1" noChangeShapeType="1"/>
              </p:cNvSpPr>
              <p:nvPr/>
            </p:nvSpPr>
            <p:spPr bwMode="auto">
              <a:xfrm rot="2319588" flipV="1">
                <a:off x="8132636" y="1920266"/>
                <a:ext cx="0" cy="1313341"/>
              </a:xfrm>
              <a:prstGeom prst="line">
                <a:avLst/>
              </a:prstGeom>
              <a:noFill/>
              <a:ln w="127000">
                <a:solidFill>
                  <a:srgbClr val="42865C"/>
                </a:solidFill>
                <a:round/>
                <a:headEnd type="none" w="sm" len="sm"/>
                <a:tailEnd type="none" w="sm" len="sm"/>
              </a:ln>
            </p:spPr>
            <p:txBody>
              <a:bodyPr/>
              <a:lstStyle/>
              <a:p>
                <a:endParaRPr lang="en-US"/>
              </a:p>
            </p:txBody>
          </p:sp>
          <p:sp>
            <p:nvSpPr>
              <p:cNvPr id="19" name="Line 12"/>
              <p:cNvSpPr>
                <a:spLocks noChangeAspect="1" noChangeShapeType="1"/>
              </p:cNvSpPr>
              <p:nvPr/>
            </p:nvSpPr>
            <p:spPr bwMode="auto">
              <a:xfrm rot="2319588" flipV="1">
                <a:off x="8285036" y="2072666"/>
                <a:ext cx="0" cy="1313341"/>
              </a:xfrm>
              <a:prstGeom prst="line">
                <a:avLst/>
              </a:prstGeom>
              <a:noFill/>
              <a:ln w="127000">
                <a:solidFill>
                  <a:srgbClr val="42865C"/>
                </a:solidFill>
                <a:round/>
                <a:headEnd type="none" w="sm" len="sm"/>
                <a:tailEnd type="none" w="sm" len="sm"/>
              </a:ln>
            </p:spPr>
            <p:txBody>
              <a:bodyPr/>
              <a:lstStyle/>
              <a:p>
                <a:endParaRPr lang="en-US"/>
              </a:p>
            </p:txBody>
          </p:sp>
        </p:grpSp>
        <p:sp>
          <p:nvSpPr>
            <p:cNvPr id="13" name="Freeform 12"/>
            <p:cNvSpPr/>
            <p:nvPr/>
          </p:nvSpPr>
          <p:spPr bwMode="auto">
            <a:xfrm flipH="1">
              <a:off x="2747323" y="1999707"/>
              <a:ext cx="85725" cy="57150"/>
            </a:xfrm>
            <a:custGeom>
              <a:avLst/>
              <a:gdLst>
                <a:gd name="connsiteX0" fmla="*/ 0 w 85725"/>
                <a:gd name="connsiteY0" fmla="*/ 57150 h 57150"/>
                <a:gd name="connsiteX1" fmla="*/ 47625 w 85725"/>
                <a:gd name="connsiteY1" fmla="*/ 38100 h 57150"/>
                <a:gd name="connsiteX2" fmla="*/ 85725 w 85725"/>
                <a:gd name="connsiteY2" fmla="*/ 0 h 57150"/>
                <a:gd name="connsiteX3" fmla="*/ 85725 w 85725"/>
                <a:gd name="connsiteY3" fmla="*/ 0 h 57150"/>
              </a:gdLst>
              <a:ahLst/>
              <a:cxnLst>
                <a:cxn ang="0">
                  <a:pos x="connsiteX0" y="connsiteY0"/>
                </a:cxn>
                <a:cxn ang="0">
                  <a:pos x="connsiteX1" y="connsiteY1"/>
                </a:cxn>
                <a:cxn ang="0">
                  <a:pos x="connsiteX2" y="connsiteY2"/>
                </a:cxn>
                <a:cxn ang="0">
                  <a:pos x="connsiteX3" y="connsiteY3"/>
                </a:cxn>
              </a:cxnLst>
              <a:rect l="l" t="t" r="r" b="b"/>
              <a:pathLst>
                <a:path w="85725" h="57150">
                  <a:moveTo>
                    <a:pt x="0" y="57150"/>
                  </a:moveTo>
                  <a:cubicBezTo>
                    <a:pt x="16669" y="52387"/>
                    <a:pt x="33338" y="47625"/>
                    <a:pt x="47625" y="38100"/>
                  </a:cubicBezTo>
                  <a:cubicBezTo>
                    <a:pt x="61912" y="28575"/>
                    <a:pt x="85725" y="0"/>
                    <a:pt x="85725" y="0"/>
                  </a:cubicBezTo>
                  <a:lnTo>
                    <a:pt x="85725" y="0"/>
                  </a:lnTo>
                </a:path>
              </a:pathLst>
            </a:custGeom>
            <a:noFill/>
            <a:ln w="9525" cap="flat" cmpd="sng" algn="ctr">
              <a:no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sp>
          <p:nvSpPr>
            <p:cNvPr id="14" name="Freeform 13"/>
            <p:cNvSpPr/>
            <p:nvPr/>
          </p:nvSpPr>
          <p:spPr bwMode="auto">
            <a:xfrm flipH="1">
              <a:off x="2739220" y="2103060"/>
              <a:ext cx="114300" cy="76200"/>
            </a:xfrm>
            <a:custGeom>
              <a:avLst/>
              <a:gdLst>
                <a:gd name="connsiteX0" fmla="*/ 0 w 114300"/>
                <a:gd name="connsiteY0" fmla="*/ 76200 h 76200"/>
                <a:gd name="connsiteX1" fmla="*/ 28575 w 114300"/>
                <a:gd name="connsiteY1" fmla="*/ 19050 h 76200"/>
                <a:gd name="connsiteX2" fmla="*/ 114300 w 114300"/>
                <a:gd name="connsiteY2" fmla="*/ 0 h 76200"/>
                <a:gd name="connsiteX3" fmla="*/ 114300 w 114300"/>
                <a:gd name="connsiteY3" fmla="*/ 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76200"/>
                  </a:moveTo>
                  <a:cubicBezTo>
                    <a:pt x="4762" y="53975"/>
                    <a:pt x="9525" y="31750"/>
                    <a:pt x="28575" y="19050"/>
                  </a:cubicBezTo>
                  <a:cubicBezTo>
                    <a:pt x="47625" y="6350"/>
                    <a:pt x="114300" y="0"/>
                    <a:pt x="114300" y="0"/>
                  </a:cubicBezTo>
                  <a:lnTo>
                    <a:pt x="114300" y="0"/>
                  </a:lnTo>
                </a:path>
              </a:pathLst>
            </a:custGeom>
            <a:noFill/>
            <a:ln w="9525" cap="flat" cmpd="sng" algn="ctr">
              <a:solidFill>
                <a:schemeClr val="tx1"/>
              </a:solid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sp>
          <p:nvSpPr>
            <p:cNvPr id="15" name="Freeform 14"/>
            <p:cNvSpPr/>
            <p:nvPr/>
          </p:nvSpPr>
          <p:spPr bwMode="auto">
            <a:xfrm flipV="1">
              <a:off x="2051998" y="3152232"/>
              <a:ext cx="114300" cy="76200"/>
            </a:xfrm>
            <a:custGeom>
              <a:avLst/>
              <a:gdLst>
                <a:gd name="connsiteX0" fmla="*/ 0 w 114300"/>
                <a:gd name="connsiteY0" fmla="*/ 76200 h 76200"/>
                <a:gd name="connsiteX1" fmla="*/ 28575 w 114300"/>
                <a:gd name="connsiteY1" fmla="*/ 19050 h 76200"/>
                <a:gd name="connsiteX2" fmla="*/ 114300 w 114300"/>
                <a:gd name="connsiteY2" fmla="*/ 0 h 76200"/>
                <a:gd name="connsiteX3" fmla="*/ 114300 w 114300"/>
                <a:gd name="connsiteY3" fmla="*/ 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76200"/>
                  </a:moveTo>
                  <a:cubicBezTo>
                    <a:pt x="4762" y="53975"/>
                    <a:pt x="9525" y="31750"/>
                    <a:pt x="28575" y="19050"/>
                  </a:cubicBezTo>
                  <a:cubicBezTo>
                    <a:pt x="47625" y="6350"/>
                    <a:pt x="114300" y="0"/>
                    <a:pt x="114300" y="0"/>
                  </a:cubicBezTo>
                  <a:lnTo>
                    <a:pt x="114300" y="0"/>
                  </a:lnTo>
                </a:path>
              </a:pathLst>
            </a:custGeom>
            <a:noFill/>
            <a:ln w="9525" cap="flat" cmpd="sng" algn="ctr">
              <a:solidFill>
                <a:schemeClr val="tx1"/>
              </a:solid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sp>
          <p:nvSpPr>
            <p:cNvPr id="16" name="Freeform 15"/>
            <p:cNvSpPr/>
            <p:nvPr/>
          </p:nvSpPr>
          <p:spPr bwMode="auto">
            <a:xfrm flipH="1" flipV="1">
              <a:off x="1262702" y="1908580"/>
              <a:ext cx="114300" cy="76200"/>
            </a:xfrm>
            <a:custGeom>
              <a:avLst/>
              <a:gdLst>
                <a:gd name="connsiteX0" fmla="*/ 0 w 114300"/>
                <a:gd name="connsiteY0" fmla="*/ 76200 h 76200"/>
                <a:gd name="connsiteX1" fmla="*/ 28575 w 114300"/>
                <a:gd name="connsiteY1" fmla="*/ 19050 h 76200"/>
                <a:gd name="connsiteX2" fmla="*/ 114300 w 114300"/>
                <a:gd name="connsiteY2" fmla="*/ 0 h 76200"/>
                <a:gd name="connsiteX3" fmla="*/ 114300 w 114300"/>
                <a:gd name="connsiteY3" fmla="*/ 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76200"/>
                  </a:moveTo>
                  <a:cubicBezTo>
                    <a:pt x="4762" y="53975"/>
                    <a:pt x="9525" y="31750"/>
                    <a:pt x="28575" y="19050"/>
                  </a:cubicBezTo>
                  <a:cubicBezTo>
                    <a:pt x="47625" y="6350"/>
                    <a:pt x="114300" y="0"/>
                    <a:pt x="114300" y="0"/>
                  </a:cubicBezTo>
                  <a:lnTo>
                    <a:pt x="114300" y="0"/>
                  </a:lnTo>
                </a:path>
              </a:pathLst>
            </a:custGeom>
            <a:noFill/>
            <a:ln w="9525" cap="flat" cmpd="sng" algn="ctr">
              <a:solidFill>
                <a:schemeClr val="tx1"/>
              </a:solid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sp>
          <p:nvSpPr>
            <p:cNvPr id="20" name="Rectangle 19"/>
            <p:cNvSpPr/>
            <p:nvPr/>
          </p:nvSpPr>
          <p:spPr>
            <a:xfrm>
              <a:off x="-43502" y="3605086"/>
              <a:ext cx="1555804" cy="923330"/>
            </a:xfrm>
            <a:prstGeom prst="rect">
              <a:avLst/>
            </a:prstGeom>
          </p:spPr>
          <p:txBody>
            <a:bodyPr wrap="square">
              <a:spAutoFit/>
            </a:bodyPr>
            <a:lstStyle/>
            <a:p>
              <a:pPr algn="r">
                <a:buNone/>
              </a:pPr>
              <a:r>
                <a:rPr lang="en-US" dirty="0" smtClean="0"/>
                <a:t>Monoclonal Antibody </a:t>
              </a:r>
              <a:r>
                <a:rPr lang="en-US" dirty="0" err="1" smtClean="0"/>
                <a:t>mAb</a:t>
              </a:r>
              <a:endParaRPr lang="en-US" dirty="0"/>
            </a:p>
          </p:txBody>
        </p:sp>
        <p:sp>
          <p:nvSpPr>
            <p:cNvPr id="21" name="Rectangle 20"/>
            <p:cNvSpPr/>
            <p:nvPr/>
          </p:nvSpPr>
          <p:spPr>
            <a:xfrm>
              <a:off x="1943994" y="3352257"/>
              <a:ext cx="1555804" cy="338554"/>
            </a:xfrm>
            <a:prstGeom prst="rect">
              <a:avLst/>
            </a:prstGeom>
          </p:spPr>
          <p:txBody>
            <a:bodyPr wrap="square">
              <a:spAutoFit/>
            </a:bodyPr>
            <a:lstStyle/>
            <a:p>
              <a:pPr algn="r">
                <a:buNone/>
              </a:pPr>
              <a:r>
                <a:rPr lang="en-US" dirty="0" smtClean="0"/>
                <a:t>Linker/toxin</a:t>
              </a:r>
              <a:endParaRPr lang="en-US" dirty="0"/>
            </a:p>
          </p:txBody>
        </p:sp>
        <p:sp>
          <p:nvSpPr>
            <p:cNvPr id="22" name="Oval 140"/>
            <p:cNvSpPr>
              <a:spLocks noChangeAspect="1"/>
            </p:cNvSpPr>
            <p:nvPr/>
          </p:nvSpPr>
          <p:spPr bwMode="auto">
            <a:xfrm flipH="1">
              <a:off x="2172174" y="3901783"/>
              <a:ext cx="215900" cy="24130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3" name="Freeform 22"/>
            <p:cNvSpPr/>
            <p:nvPr/>
          </p:nvSpPr>
          <p:spPr bwMode="auto">
            <a:xfrm flipH="1">
              <a:off x="2065646" y="3881311"/>
              <a:ext cx="114300" cy="76200"/>
            </a:xfrm>
            <a:custGeom>
              <a:avLst/>
              <a:gdLst>
                <a:gd name="connsiteX0" fmla="*/ 0 w 114300"/>
                <a:gd name="connsiteY0" fmla="*/ 76200 h 76200"/>
                <a:gd name="connsiteX1" fmla="*/ 28575 w 114300"/>
                <a:gd name="connsiteY1" fmla="*/ 19050 h 76200"/>
                <a:gd name="connsiteX2" fmla="*/ 114300 w 114300"/>
                <a:gd name="connsiteY2" fmla="*/ 0 h 76200"/>
                <a:gd name="connsiteX3" fmla="*/ 114300 w 114300"/>
                <a:gd name="connsiteY3" fmla="*/ 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76200"/>
                  </a:moveTo>
                  <a:cubicBezTo>
                    <a:pt x="4762" y="53975"/>
                    <a:pt x="9525" y="31750"/>
                    <a:pt x="28575" y="19050"/>
                  </a:cubicBezTo>
                  <a:cubicBezTo>
                    <a:pt x="47625" y="6350"/>
                    <a:pt x="114300" y="0"/>
                    <a:pt x="114300" y="0"/>
                  </a:cubicBezTo>
                  <a:lnTo>
                    <a:pt x="114300" y="0"/>
                  </a:lnTo>
                </a:path>
              </a:pathLst>
            </a:custGeom>
            <a:noFill/>
            <a:ln w="9525" cap="flat" cmpd="sng" algn="ctr">
              <a:solidFill>
                <a:schemeClr val="tx1"/>
              </a:solid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sp>
          <p:nvSpPr>
            <p:cNvPr id="24" name="Oval 140"/>
            <p:cNvSpPr>
              <a:spLocks noChangeAspect="1"/>
            </p:cNvSpPr>
            <p:nvPr/>
          </p:nvSpPr>
          <p:spPr bwMode="auto">
            <a:xfrm rot="10022626" flipH="1">
              <a:off x="1262474" y="3274850"/>
              <a:ext cx="215900" cy="24130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5" name="Freeform 24"/>
            <p:cNvSpPr/>
            <p:nvPr/>
          </p:nvSpPr>
          <p:spPr bwMode="auto">
            <a:xfrm rot="10022626" flipH="1">
              <a:off x="1489695" y="3422525"/>
              <a:ext cx="114300" cy="76200"/>
            </a:xfrm>
            <a:custGeom>
              <a:avLst/>
              <a:gdLst>
                <a:gd name="connsiteX0" fmla="*/ 0 w 114300"/>
                <a:gd name="connsiteY0" fmla="*/ 76200 h 76200"/>
                <a:gd name="connsiteX1" fmla="*/ 28575 w 114300"/>
                <a:gd name="connsiteY1" fmla="*/ 19050 h 76200"/>
                <a:gd name="connsiteX2" fmla="*/ 114300 w 114300"/>
                <a:gd name="connsiteY2" fmla="*/ 0 h 76200"/>
                <a:gd name="connsiteX3" fmla="*/ 114300 w 114300"/>
                <a:gd name="connsiteY3" fmla="*/ 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76200"/>
                  </a:moveTo>
                  <a:cubicBezTo>
                    <a:pt x="4762" y="53975"/>
                    <a:pt x="9525" y="31750"/>
                    <a:pt x="28575" y="19050"/>
                  </a:cubicBezTo>
                  <a:cubicBezTo>
                    <a:pt x="47625" y="6350"/>
                    <a:pt x="114300" y="0"/>
                    <a:pt x="114300" y="0"/>
                  </a:cubicBezTo>
                  <a:lnTo>
                    <a:pt x="114300" y="0"/>
                  </a:lnTo>
                </a:path>
              </a:pathLst>
            </a:custGeom>
            <a:noFill/>
            <a:ln w="9525" cap="flat" cmpd="sng" algn="ctr">
              <a:solidFill>
                <a:schemeClr val="tx1"/>
              </a:solidFill>
              <a:prstDash val="solid"/>
              <a:round/>
              <a:headEnd type="none" w="med" len="med"/>
              <a:tailEnd type="none" w="med" len="med"/>
            </a:ln>
            <a:effectLst/>
          </p:spPr>
          <p:txBody>
            <a:bodyPr vert="horz" wrap="square" lIns="91412" tIns="45706" rIns="91412" bIns="45706" numCol="1" rtlCol="0" anchor="t" anchorCtr="0" compatLnSpc="1">
              <a:prstTxWarp prst="textNoShape">
                <a:avLst/>
              </a:prstTxWarp>
              <a:spAutoFit/>
            </a:bodyPr>
            <a:lstStyle/>
            <a:p>
              <a:pPr marL="457200" marR="0" indent="0" algn="l" defTabSz="914400" rtl="0" eaLnBrk="1" fontAlgn="base" latinLnBrk="0" hangingPunct="1">
                <a:lnSpc>
                  <a:spcPct val="100000"/>
                </a:lnSpc>
                <a:spcBef>
                  <a:spcPct val="50000"/>
                </a:spcBef>
                <a:spcAft>
                  <a:spcPct val="0"/>
                </a:spcAft>
                <a:buClr>
                  <a:schemeClr val="accent2"/>
                </a:buClr>
                <a:buSzTx/>
                <a:buFontTx/>
                <a:buChar char="•"/>
                <a:tabLst/>
              </a:pPr>
              <a:endParaRPr kumimoji="0" lang="en-US" sz="1600" b="0" i="0" u="none" strike="noStrike" cap="none" normalizeH="0" baseline="0" smtClean="0">
                <a:ln>
                  <a:noFill/>
                </a:ln>
                <a:solidFill>
                  <a:schemeClr val="tx1"/>
                </a:solidFill>
                <a:effectLst/>
                <a:latin typeface="Arial" charset="0"/>
              </a:endParaRPr>
            </a:p>
          </p:txBody>
        </p:sp>
      </p:grpSp>
      <p:sp>
        <p:nvSpPr>
          <p:cNvPr id="27" name="Rectangle 18"/>
          <p:cNvSpPr txBox="1">
            <a:spLocks noChangeArrowheads="1"/>
          </p:cNvSpPr>
          <p:nvPr/>
        </p:nvSpPr>
        <p:spPr>
          <a:xfrm>
            <a:off x="572422" y="5579083"/>
            <a:ext cx="8857327" cy="846386"/>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marL="274320" marR="0" lvl="0"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Dosing regimen:</a:t>
            </a:r>
            <a:r>
              <a:rPr kumimoji="0" lang="en-US" sz="2200" b="0" i="0" u="none" strike="noStrike" kern="1200" cap="none" spc="0" normalizeH="0" noProof="0" dirty="0" smtClean="0">
                <a:ln>
                  <a:noFill/>
                </a:ln>
                <a:solidFill>
                  <a:schemeClr val="tx1"/>
                </a:solidFill>
                <a:effectLst/>
                <a:uLnTx/>
                <a:uFillTx/>
                <a:latin typeface="+mn-lt"/>
                <a:ea typeface="+mn-ea"/>
                <a:cs typeface="+mn-cs"/>
              </a:rPr>
              <a:t> dose, route, frequency</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91440" indent="-274320" fontAlgn="base">
              <a:spcBef>
                <a:spcPts val="600"/>
              </a:spcBef>
              <a:spcAft>
                <a:spcPct val="0"/>
              </a:spcAft>
              <a:buClr>
                <a:schemeClr val="accent1"/>
              </a:buClr>
              <a:buFont typeface="Arial" pitchFamily="34" charset="0"/>
              <a:buChar cha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Subject population: species, immune status, genetic background </a:t>
            </a:r>
          </a:p>
        </p:txBody>
      </p:sp>
      <p:sp>
        <p:nvSpPr>
          <p:cNvPr id="26" name="Rectangle 18"/>
          <p:cNvSpPr txBox="1">
            <a:spLocks noChangeArrowheads="1"/>
          </p:cNvSpPr>
          <p:nvPr/>
        </p:nvSpPr>
        <p:spPr>
          <a:xfrm>
            <a:off x="574709" y="1258334"/>
            <a:ext cx="8445465" cy="769441"/>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marL="274320" marR="0" lvl="0"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Anti-therapeutic antibodies ATAs may be</a:t>
            </a:r>
            <a:r>
              <a:rPr kumimoji="0" lang="en-US" sz="2200" b="0" i="0" u="none" strike="noStrike" kern="1200" cap="none" spc="0" normalizeH="0" noProof="0" dirty="0" smtClean="0">
                <a:ln>
                  <a:noFill/>
                </a:ln>
                <a:solidFill>
                  <a:schemeClr val="tx1"/>
                </a:solidFill>
                <a:effectLst/>
                <a:uLnTx/>
                <a:uFillTx/>
                <a:latin typeface="+mn-lt"/>
                <a:ea typeface="+mn-ea"/>
                <a:cs typeface="+mn-cs"/>
              </a:rPr>
              <a:t> directed against the antibody (</a:t>
            </a:r>
            <a:r>
              <a:rPr kumimoji="0" lang="en-US" sz="2200" b="0" i="0" u="none" strike="noStrike" kern="1200" cap="none" spc="0" normalizeH="0" noProof="0" dirty="0" err="1" smtClean="0">
                <a:ln>
                  <a:noFill/>
                </a:ln>
                <a:solidFill>
                  <a:schemeClr val="tx1"/>
                </a:solidFill>
                <a:effectLst/>
                <a:uLnTx/>
                <a:uFillTx/>
                <a:latin typeface="+mn-lt"/>
                <a:ea typeface="+mn-ea"/>
                <a:cs typeface="+mn-cs"/>
              </a:rPr>
              <a:t>mAb</a:t>
            </a:r>
            <a:r>
              <a:rPr kumimoji="0" lang="en-US" sz="2200" b="0" i="0" u="none" strike="noStrike" kern="1200" cap="none" spc="0" normalizeH="0" noProof="0" dirty="0" smtClean="0">
                <a:ln>
                  <a:noFill/>
                </a:ln>
                <a:solidFill>
                  <a:schemeClr val="tx1"/>
                </a:solidFill>
                <a:effectLst/>
                <a:uLnTx/>
                <a:uFillTx/>
                <a:latin typeface="+mn-lt"/>
                <a:ea typeface="+mn-ea"/>
                <a:cs typeface="+mn-cs"/>
              </a:rPr>
              <a:t>) or linker/toxin portion of the ADC</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53828230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3" y="36576"/>
            <a:ext cx="8631937" cy="1097280"/>
          </a:xfrm>
        </p:spPr>
        <p:txBody>
          <a:bodyPr/>
          <a:lstStyle/>
          <a:p>
            <a:r>
              <a:rPr lang="en-US" dirty="0" smtClean="0"/>
              <a:t>Potential consequences of ADC Immunogenicity</a:t>
            </a:r>
            <a:endParaRPr lang="en-US" dirty="0"/>
          </a:p>
        </p:txBody>
      </p:sp>
      <p:sp>
        <p:nvSpPr>
          <p:cNvPr id="5" name="Content Placeholder 4"/>
          <p:cNvSpPr>
            <a:spLocks noGrp="1"/>
          </p:cNvSpPr>
          <p:nvPr>
            <p:ph idx="1"/>
          </p:nvPr>
        </p:nvSpPr>
        <p:spPr>
          <a:xfrm>
            <a:off x="512063" y="1337310"/>
            <a:ext cx="6155437" cy="3847207"/>
          </a:xfrm>
        </p:spPr>
        <p:txBody>
          <a:bodyPr/>
          <a:lstStyle/>
          <a:p>
            <a:pPr marL="274320" lvl="1">
              <a:spcBef>
                <a:spcPts val="1200"/>
              </a:spcBef>
              <a:buFont typeface="Arial" pitchFamily="34" charset="0"/>
              <a:buChar char="•"/>
            </a:pPr>
            <a:r>
              <a:rPr lang="en-US" b="0" dirty="0" smtClean="0"/>
              <a:t>Pharmacokinetics</a:t>
            </a:r>
          </a:p>
          <a:p>
            <a:pPr marL="822960" lvl="3">
              <a:spcBef>
                <a:spcPts val="1200"/>
              </a:spcBef>
            </a:pPr>
            <a:r>
              <a:rPr lang="en-US" b="0" dirty="0"/>
              <a:t>Enhanced immune-complex mediated ADC </a:t>
            </a:r>
            <a:r>
              <a:rPr lang="en-US" b="0" dirty="0" smtClean="0"/>
              <a:t>clearance</a:t>
            </a:r>
          </a:p>
          <a:p>
            <a:pPr marL="548640" lvl="2">
              <a:spcBef>
                <a:spcPts val="1200"/>
              </a:spcBef>
            </a:pPr>
            <a:endParaRPr lang="en-US" dirty="0" smtClean="0"/>
          </a:p>
          <a:p>
            <a:pPr marL="1097280" lvl="4">
              <a:spcBef>
                <a:spcPts val="1200"/>
              </a:spcBef>
            </a:pPr>
            <a:endParaRPr lang="en-US" dirty="0"/>
          </a:p>
          <a:p>
            <a:pPr marL="822960" lvl="3">
              <a:spcBef>
                <a:spcPts val="1200"/>
              </a:spcBef>
            </a:pPr>
            <a:endParaRPr lang="en-US" dirty="0"/>
          </a:p>
          <a:p>
            <a:pPr marL="822960" lvl="3">
              <a:spcBef>
                <a:spcPts val="1200"/>
              </a:spcBef>
            </a:pPr>
            <a:endParaRPr lang="en-US" dirty="0"/>
          </a:p>
          <a:p>
            <a:pPr marL="548640" lvl="2">
              <a:spcBef>
                <a:spcPts val="1200"/>
              </a:spcBef>
            </a:pPr>
            <a:endParaRPr lang="en-US" dirty="0"/>
          </a:p>
          <a:p>
            <a:endParaRPr lang="en-US" dirty="0"/>
          </a:p>
        </p:txBody>
      </p:sp>
      <p:grpSp>
        <p:nvGrpSpPr>
          <p:cNvPr id="113" name="Group 112"/>
          <p:cNvGrpSpPr>
            <a:grpSpLocks noChangeAspect="1"/>
          </p:cNvGrpSpPr>
          <p:nvPr/>
        </p:nvGrpSpPr>
        <p:grpSpPr>
          <a:xfrm>
            <a:off x="6416903" y="1337310"/>
            <a:ext cx="2306283" cy="2156086"/>
            <a:chOff x="5940277" y="1331574"/>
            <a:chExt cx="2591329" cy="2422569"/>
          </a:xfrm>
        </p:grpSpPr>
        <p:sp>
          <p:nvSpPr>
            <p:cNvPr id="7" name="Line 8"/>
            <p:cNvSpPr>
              <a:spLocks noChangeAspect="1" noChangeShapeType="1"/>
            </p:cNvSpPr>
            <p:nvPr/>
          </p:nvSpPr>
          <p:spPr bwMode="auto">
            <a:xfrm rot="10800000" flipV="1">
              <a:off x="7122056" y="1933529"/>
              <a:ext cx="0" cy="401191"/>
            </a:xfrm>
            <a:prstGeom prst="line">
              <a:avLst/>
            </a:prstGeom>
            <a:noFill/>
            <a:ln w="44450">
              <a:solidFill>
                <a:srgbClr val="009900"/>
              </a:solidFill>
              <a:round/>
              <a:headEnd type="none" w="sm" len="sm"/>
              <a:tailEnd type="none" w="sm" len="sm"/>
            </a:ln>
          </p:spPr>
          <p:txBody>
            <a:bodyPr/>
            <a:lstStyle/>
            <a:p>
              <a:endParaRPr lang="en-US"/>
            </a:p>
          </p:txBody>
        </p:sp>
        <p:sp>
          <p:nvSpPr>
            <p:cNvPr id="8" name="Line 9"/>
            <p:cNvSpPr>
              <a:spLocks noChangeAspect="1" noChangeShapeType="1"/>
            </p:cNvSpPr>
            <p:nvPr/>
          </p:nvSpPr>
          <p:spPr bwMode="auto">
            <a:xfrm rot="8480412" flipH="1" flipV="1">
              <a:off x="7257080" y="2292928"/>
              <a:ext cx="0" cy="291775"/>
            </a:xfrm>
            <a:prstGeom prst="line">
              <a:avLst/>
            </a:prstGeom>
            <a:noFill/>
            <a:ln w="44450">
              <a:solidFill>
                <a:srgbClr val="009900"/>
              </a:solidFill>
              <a:round/>
              <a:headEnd type="none" w="sm" len="sm"/>
              <a:tailEnd type="none" w="sm" len="sm"/>
            </a:ln>
          </p:spPr>
          <p:txBody>
            <a:bodyPr/>
            <a:lstStyle/>
            <a:p>
              <a:endParaRPr lang="en-US"/>
            </a:p>
          </p:txBody>
        </p:sp>
        <p:sp>
          <p:nvSpPr>
            <p:cNvPr id="107" name="Line 11"/>
            <p:cNvSpPr>
              <a:spLocks noChangeAspect="1" noChangeShapeType="1"/>
            </p:cNvSpPr>
            <p:nvPr/>
          </p:nvSpPr>
          <p:spPr bwMode="auto">
            <a:xfrm rot="10800000" flipH="1" flipV="1">
              <a:off x="7004344" y="1933529"/>
              <a:ext cx="0" cy="401190"/>
            </a:xfrm>
            <a:prstGeom prst="line">
              <a:avLst/>
            </a:prstGeom>
            <a:noFill/>
            <a:ln w="44450">
              <a:solidFill>
                <a:srgbClr val="009900"/>
              </a:solidFill>
              <a:round/>
              <a:headEnd type="none" w="sm" len="sm"/>
              <a:tailEnd type="none" w="sm" len="sm"/>
            </a:ln>
          </p:spPr>
          <p:txBody>
            <a:bodyPr/>
            <a:lstStyle/>
            <a:p>
              <a:endParaRPr lang="en-US"/>
            </a:p>
          </p:txBody>
        </p:sp>
        <p:sp>
          <p:nvSpPr>
            <p:cNvPr id="108" name="Line 12"/>
            <p:cNvSpPr>
              <a:spLocks noChangeAspect="1" noChangeShapeType="1"/>
            </p:cNvSpPr>
            <p:nvPr/>
          </p:nvSpPr>
          <p:spPr bwMode="auto">
            <a:xfrm rot="13119588" flipV="1">
              <a:off x="6869321" y="2292928"/>
              <a:ext cx="0" cy="291775"/>
            </a:xfrm>
            <a:prstGeom prst="line">
              <a:avLst/>
            </a:prstGeom>
            <a:noFill/>
            <a:ln w="44450">
              <a:solidFill>
                <a:srgbClr val="009900"/>
              </a:solidFill>
              <a:round/>
              <a:headEnd type="none" w="sm" len="sm"/>
              <a:tailEnd type="none" w="sm" len="sm"/>
            </a:ln>
          </p:spPr>
          <p:txBody>
            <a:bodyPr/>
            <a:lstStyle/>
            <a:p>
              <a:endParaRPr lang="en-US"/>
            </a:p>
          </p:txBody>
        </p:sp>
        <p:sp>
          <p:nvSpPr>
            <p:cNvPr id="10" name="Line 13"/>
            <p:cNvSpPr>
              <a:spLocks noChangeAspect="1" noChangeShapeType="1"/>
            </p:cNvSpPr>
            <p:nvPr/>
          </p:nvSpPr>
          <p:spPr bwMode="auto">
            <a:xfrm rot="8480412" flipH="1" flipV="1">
              <a:off x="7347095" y="2291408"/>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11" name="Line 14"/>
            <p:cNvSpPr>
              <a:spLocks noChangeAspect="1" noChangeShapeType="1"/>
            </p:cNvSpPr>
            <p:nvPr/>
          </p:nvSpPr>
          <p:spPr bwMode="auto">
            <a:xfrm rot="13119588" flipV="1">
              <a:off x="6782768" y="2287609"/>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12" name="Oval 79"/>
            <p:cNvSpPr>
              <a:spLocks noChangeAspect="1"/>
            </p:cNvSpPr>
            <p:nvPr/>
          </p:nvSpPr>
          <p:spPr bwMode="auto">
            <a:xfrm rot="10800000">
              <a:off x="7157036" y="2115686"/>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13" name="Oval 79"/>
            <p:cNvSpPr>
              <a:spLocks noChangeAspect="1"/>
            </p:cNvSpPr>
            <p:nvPr/>
          </p:nvSpPr>
          <p:spPr bwMode="auto">
            <a:xfrm rot="10800000">
              <a:off x="6873694" y="1977993"/>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14" name="Oval 79"/>
            <p:cNvSpPr>
              <a:spLocks noChangeAspect="1"/>
            </p:cNvSpPr>
            <p:nvPr/>
          </p:nvSpPr>
          <p:spPr bwMode="auto">
            <a:xfrm rot="10800000">
              <a:off x="6675094" y="2313117"/>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15" name="Oval 79"/>
            <p:cNvSpPr>
              <a:spLocks noChangeAspect="1"/>
            </p:cNvSpPr>
            <p:nvPr/>
          </p:nvSpPr>
          <p:spPr bwMode="auto">
            <a:xfrm rot="10800000">
              <a:off x="7368863" y="2315708"/>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grpSp>
          <p:nvGrpSpPr>
            <p:cNvPr id="109" name="Group 108"/>
            <p:cNvGrpSpPr/>
            <p:nvPr/>
          </p:nvGrpSpPr>
          <p:grpSpPr>
            <a:xfrm rot="4185352">
              <a:off x="7808696" y="2111727"/>
              <a:ext cx="794646" cy="651174"/>
              <a:chOff x="6903686" y="1583694"/>
              <a:chExt cx="794646" cy="651174"/>
            </a:xfrm>
          </p:grpSpPr>
          <p:sp>
            <p:nvSpPr>
              <p:cNvPr id="100" name="Line 8"/>
              <p:cNvSpPr>
                <a:spLocks noChangeAspect="1" noChangeShapeType="1"/>
              </p:cNvSpPr>
              <p:nvPr/>
            </p:nvSpPr>
            <p:spPr bwMode="auto">
              <a:xfrm rot="10800000" flipV="1">
                <a:off x="7350649" y="1583694"/>
                <a:ext cx="0" cy="401190"/>
              </a:xfrm>
              <a:prstGeom prst="line">
                <a:avLst/>
              </a:prstGeom>
              <a:noFill/>
              <a:ln w="44450">
                <a:solidFill>
                  <a:srgbClr val="009900"/>
                </a:solidFill>
                <a:round/>
                <a:headEnd type="none" w="sm" len="sm"/>
                <a:tailEnd type="none" w="sm" len="sm"/>
              </a:ln>
            </p:spPr>
            <p:txBody>
              <a:bodyPr/>
              <a:lstStyle/>
              <a:p>
                <a:endParaRPr lang="en-US"/>
              </a:p>
            </p:txBody>
          </p:sp>
          <p:sp>
            <p:nvSpPr>
              <p:cNvPr id="101" name="Line 9"/>
              <p:cNvSpPr>
                <a:spLocks noChangeAspect="1" noChangeShapeType="1"/>
              </p:cNvSpPr>
              <p:nvPr/>
            </p:nvSpPr>
            <p:spPr bwMode="auto">
              <a:xfrm rot="8480412" flipH="1" flipV="1">
                <a:off x="7485672" y="1943093"/>
                <a:ext cx="0" cy="291775"/>
              </a:xfrm>
              <a:prstGeom prst="line">
                <a:avLst/>
              </a:prstGeom>
              <a:noFill/>
              <a:ln w="44450">
                <a:solidFill>
                  <a:srgbClr val="009900"/>
                </a:solidFill>
                <a:round/>
                <a:headEnd type="none" w="sm" len="sm"/>
                <a:tailEnd type="none" w="sm" len="sm"/>
              </a:ln>
            </p:spPr>
            <p:txBody>
              <a:bodyPr/>
              <a:lstStyle/>
              <a:p>
                <a:endParaRPr lang="en-US"/>
              </a:p>
            </p:txBody>
          </p:sp>
          <p:grpSp>
            <p:nvGrpSpPr>
              <p:cNvPr id="102" name="Group 10"/>
              <p:cNvGrpSpPr>
                <a:grpSpLocks noChangeAspect="1"/>
              </p:cNvGrpSpPr>
              <p:nvPr/>
            </p:nvGrpSpPr>
            <p:grpSpPr bwMode="auto">
              <a:xfrm rot="10800000" flipH="1">
                <a:off x="7097913" y="1583694"/>
                <a:ext cx="135023" cy="651174"/>
                <a:chOff x="1275" y="2407"/>
                <a:chExt cx="117" cy="857"/>
              </a:xfrm>
            </p:grpSpPr>
            <p:sp>
              <p:nvSpPr>
                <p:cNvPr id="105" name="Line 11"/>
                <p:cNvSpPr>
                  <a:spLocks noChangeAspect="1" noChangeShapeType="1"/>
                </p:cNvSpPr>
                <p:nvPr/>
              </p:nvSpPr>
              <p:spPr bwMode="auto">
                <a:xfrm flipV="1">
                  <a:off x="1392" y="2736"/>
                  <a:ext cx="0" cy="528"/>
                </a:xfrm>
                <a:prstGeom prst="line">
                  <a:avLst/>
                </a:prstGeom>
                <a:noFill/>
                <a:ln w="44450">
                  <a:solidFill>
                    <a:srgbClr val="009900"/>
                  </a:solidFill>
                  <a:round/>
                  <a:headEnd type="none" w="sm" len="sm"/>
                  <a:tailEnd type="none" w="sm" len="sm"/>
                </a:ln>
              </p:spPr>
              <p:txBody>
                <a:bodyPr/>
                <a:lstStyle/>
                <a:p>
                  <a:endParaRPr lang="en-US"/>
                </a:p>
              </p:txBody>
            </p:sp>
            <p:sp>
              <p:nvSpPr>
                <p:cNvPr id="106" name="Line 12"/>
                <p:cNvSpPr>
                  <a:spLocks noChangeAspect="1" noChangeShapeType="1"/>
                </p:cNvSpPr>
                <p:nvPr/>
              </p:nvSpPr>
              <p:spPr bwMode="auto">
                <a:xfrm rot="-2319588" flipH="1" flipV="1">
                  <a:off x="1275" y="2407"/>
                  <a:ext cx="0" cy="384"/>
                </a:xfrm>
                <a:prstGeom prst="line">
                  <a:avLst/>
                </a:prstGeom>
                <a:noFill/>
                <a:ln w="44450">
                  <a:solidFill>
                    <a:srgbClr val="009900"/>
                  </a:solidFill>
                  <a:round/>
                  <a:headEnd type="none" w="sm" len="sm"/>
                  <a:tailEnd type="none" w="sm" len="sm"/>
                </a:ln>
              </p:spPr>
              <p:txBody>
                <a:bodyPr/>
                <a:lstStyle/>
                <a:p>
                  <a:endParaRPr lang="en-US"/>
                </a:p>
              </p:txBody>
            </p:sp>
          </p:grpSp>
          <p:sp>
            <p:nvSpPr>
              <p:cNvPr id="103" name="Line 13"/>
              <p:cNvSpPr>
                <a:spLocks noChangeAspect="1" noChangeShapeType="1"/>
              </p:cNvSpPr>
              <p:nvPr/>
            </p:nvSpPr>
            <p:spPr bwMode="auto">
              <a:xfrm rot="8480412" flipH="1" flipV="1">
                <a:off x="7575687" y="1941574"/>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104" name="Line 14"/>
              <p:cNvSpPr>
                <a:spLocks noChangeAspect="1" noChangeShapeType="1"/>
              </p:cNvSpPr>
              <p:nvPr/>
            </p:nvSpPr>
            <p:spPr bwMode="auto">
              <a:xfrm rot="13119588" flipV="1">
                <a:off x="7011360" y="1937775"/>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17" name="Oval 79"/>
              <p:cNvSpPr>
                <a:spLocks noChangeAspect="1"/>
              </p:cNvSpPr>
              <p:nvPr/>
            </p:nvSpPr>
            <p:spPr bwMode="auto">
              <a:xfrm rot="10800000">
                <a:off x="7385629" y="1765851"/>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18" name="Oval 79"/>
              <p:cNvSpPr>
                <a:spLocks noChangeAspect="1"/>
              </p:cNvSpPr>
              <p:nvPr/>
            </p:nvSpPr>
            <p:spPr bwMode="auto">
              <a:xfrm rot="10800000">
                <a:off x="7102286" y="1628158"/>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19" name="Oval 79"/>
              <p:cNvSpPr>
                <a:spLocks noChangeAspect="1"/>
              </p:cNvSpPr>
              <p:nvPr/>
            </p:nvSpPr>
            <p:spPr bwMode="auto">
              <a:xfrm rot="10800000">
                <a:off x="6903686" y="1963282"/>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20" name="Oval 79"/>
              <p:cNvSpPr>
                <a:spLocks noChangeAspect="1"/>
              </p:cNvSpPr>
              <p:nvPr/>
            </p:nvSpPr>
            <p:spPr bwMode="auto">
              <a:xfrm rot="10800000">
                <a:off x="7597455" y="1965873"/>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grpSp>
        <p:grpSp>
          <p:nvGrpSpPr>
            <p:cNvPr id="111" name="Group 110"/>
            <p:cNvGrpSpPr/>
            <p:nvPr/>
          </p:nvGrpSpPr>
          <p:grpSpPr>
            <a:xfrm>
              <a:off x="7342505" y="1331574"/>
              <a:ext cx="476559" cy="876838"/>
              <a:chOff x="7342505" y="1331574"/>
              <a:chExt cx="476559" cy="876838"/>
            </a:xfrm>
          </p:grpSpPr>
          <p:sp>
            <p:nvSpPr>
              <p:cNvPr id="97" name="Line 20"/>
              <p:cNvSpPr>
                <a:spLocks noChangeAspect="1" noChangeShapeType="1"/>
              </p:cNvSpPr>
              <p:nvPr/>
            </p:nvSpPr>
            <p:spPr bwMode="auto">
              <a:xfrm rot="12917867" flipV="1">
                <a:off x="7413203" y="1773818"/>
                <a:ext cx="0" cy="434594"/>
              </a:xfrm>
              <a:prstGeom prst="line">
                <a:avLst/>
              </a:prstGeom>
              <a:noFill/>
              <a:ln w="44450">
                <a:solidFill>
                  <a:srgbClr val="C0362C"/>
                </a:solidFill>
                <a:round/>
                <a:headEnd type="none" w="sm" len="sm"/>
                <a:tailEnd type="none" w="sm" len="sm"/>
              </a:ln>
            </p:spPr>
            <p:txBody>
              <a:bodyPr/>
              <a:lstStyle/>
              <a:p>
                <a:endParaRPr lang="en-US"/>
              </a:p>
            </p:txBody>
          </p:sp>
          <p:sp>
            <p:nvSpPr>
              <p:cNvPr id="98" name="Line 22"/>
              <p:cNvSpPr>
                <a:spLocks noChangeAspect="1" noChangeShapeType="1"/>
              </p:cNvSpPr>
              <p:nvPr/>
            </p:nvSpPr>
            <p:spPr bwMode="auto">
              <a:xfrm rot="12917867" flipV="1">
                <a:off x="7342505" y="1770738"/>
                <a:ext cx="0" cy="377222"/>
              </a:xfrm>
              <a:prstGeom prst="line">
                <a:avLst/>
              </a:prstGeom>
              <a:noFill/>
              <a:ln w="44450">
                <a:solidFill>
                  <a:srgbClr val="C0362C"/>
                </a:solidFill>
                <a:round/>
                <a:headEnd type="none" w="sm" len="sm"/>
                <a:tailEnd type="none" w="sm" len="sm"/>
              </a:ln>
            </p:spPr>
            <p:txBody>
              <a:bodyPr/>
              <a:lstStyle/>
              <a:p>
                <a:endParaRPr lang="en-US"/>
              </a:p>
            </p:txBody>
          </p:sp>
          <p:sp>
            <p:nvSpPr>
              <p:cNvPr id="99" name="Line 44"/>
              <p:cNvSpPr>
                <a:spLocks noChangeAspect="1" noChangeShapeType="1"/>
              </p:cNvSpPr>
              <p:nvPr/>
            </p:nvSpPr>
            <p:spPr bwMode="auto">
              <a:xfrm rot="10598280" flipV="1">
                <a:off x="7518603" y="1331574"/>
                <a:ext cx="1462" cy="494835"/>
              </a:xfrm>
              <a:prstGeom prst="line">
                <a:avLst/>
              </a:prstGeom>
              <a:noFill/>
              <a:ln w="44450">
                <a:solidFill>
                  <a:srgbClr val="C0362C"/>
                </a:solidFill>
                <a:round/>
                <a:headEnd type="none" w="sm" len="sm"/>
                <a:tailEnd type="none" w="sm" len="sm"/>
              </a:ln>
            </p:spPr>
            <p:txBody>
              <a:bodyPr/>
              <a:lstStyle/>
              <a:p>
                <a:endParaRPr lang="en-US"/>
              </a:p>
            </p:txBody>
          </p:sp>
          <p:sp>
            <p:nvSpPr>
              <p:cNvPr id="94" name="Line 47"/>
              <p:cNvSpPr>
                <a:spLocks noChangeAspect="1" noChangeShapeType="1"/>
              </p:cNvSpPr>
              <p:nvPr/>
            </p:nvSpPr>
            <p:spPr bwMode="auto">
              <a:xfrm rot="19078693">
                <a:off x="7752572" y="1767121"/>
                <a:ext cx="0" cy="434594"/>
              </a:xfrm>
              <a:prstGeom prst="line">
                <a:avLst/>
              </a:prstGeom>
              <a:noFill/>
              <a:ln w="44450">
                <a:solidFill>
                  <a:srgbClr val="C0362C"/>
                </a:solidFill>
                <a:round/>
                <a:headEnd type="none" w="sm" len="sm"/>
                <a:tailEnd type="none" w="sm" len="sm"/>
              </a:ln>
            </p:spPr>
            <p:txBody>
              <a:bodyPr/>
              <a:lstStyle/>
              <a:p>
                <a:endParaRPr lang="en-US"/>
              </a:p>
            </p:txBody>
          </p:sp>
          <p:sp>
            <p:nvSpPr>
              <p:cNvPr id="95" name="Line 48"/>
              <p:cNvSpPr>
                <a:spLocks noChangeAspect="1" noChangeShapeType="1"/>
              </p:cNvSpPr>
              <p:nvPr/>
            </p:nvSpPr>
            <p:spPr bwMode="auto">
              <a:xfrm rot="19078693">
                <a:off x="7819064" y="1755981"/>
                <a:ext cx="0" cy="377222"/>
              </a:xfrm>
              <a:prstGeom prst="line">
                <a:avLst/>
              </a:prstGeom>
              <a:noFill/>
              <a:ln w="44450">
                <a:solidFill>
                  <a:srgbClr val="C0362C"/>
                </a:solidFill>
                <a:round/>
                <a:headEnd type="none" w="sm" len="sm"/>
                <a:tailEnd type="none" w="sm" len="sm"/>
              </a:ln>
            </p:spPr>
            <p:txBody>
              <a:bodyPr/>
              <a:lstStyle/>
              <a:p>
                <a:endParaRPr lang="en-US"/>
              </a:p>
            </p:txBody>
          </p:sp>
          <p:sp>
            <p:nvSpPr>
              <p:cNvPr id="96" name="Line 49"/>
              <p:cNvSpPr>
                <a:spLocks noChangeAspect="1" noChangeShapeType="1"/>
              </p:cNvSpPr>
              <p:nvPr/>
            </p:nvSpPr>
            <p:spPr bwMode="auto">
              <a:xfrm rot="21398280">
                <a:off x="7598186" y="1340138"/>
                <a:ext cx="1462" cy="494835"/>
              </a:xfrm>
              <a:prstGeom prst="line">
                <a:avLst/>
              </a:prstGeom>
              <a:noFill/>
              <a:ln w="44450">
                <a:solidFill>
                  <a:srgbClr val="C0362C"/>
                </a:solidFill>
                <a:round/>
                <a:headEnd type="none" w="sm" len="sm"/>
                <a:tailEnd type="none" w="sm" len="sm"/>
              </a:ln>
            </p:spPr>
            <p:txBody>
              <a:bodyPr/>
              <a:lstStyle/>
              <a:p>
                <a:endParaRPr lang="en-US"/>
              </a:p>
            </p:txBody>
          </p:sp>
        </p:grpSp>
        <p:grpSp>
          <p:nvGrpSpPr>
            <p:cNvPr id="112" name="Group 111"/>
            <p:cNvGrpSpPr/>
            <p:nvPr/>
          </p:nvGrpSpPr>
          <p:grpSpPr>
            <a:xfrm>
              <a:off x="5940277" y="2583439"/>
              <a:ext cx="998233" cy="442806"/>
              <a:chOff x="5940277" y="2583439"/>
              <a:chExt cx="998233" cy="442806"/>
            </a:xfrm>
          </p:grpSpPr>
          <p:grpSp>
            <p:nvGrpSpPr>
              <p:cNvPr id="86" name="Group 45"/>
              <p:cNvGrpSpPr>
                <a:grpSpLocks/>
              </p:cNvGrpSpPr>
              <p:nvPr/>
            </p:nvGrpSpPr>
            <p:grpSpPr bwMode="auto">
              <a:xfrm rot="9191296">
                <a:off x="6051084" y="2831179"/>
                <a:ext cx="887426" cy="195066"/>
                <a:chOff x="986" y="1971"/>
                <a:chExt cx="607" cy="136"/>
              </a:xfrm>
            </p:grpSpPr>
            <p:sp>
              <p:nvSpPr>
                <p:cNvPr id="91" name="Line 20"/>
                <p:cNvSpPr>
                  <a:spLocks noChangeAspect="1" noChangeShapeType="1"/>
                </p:cNvSpPr>
                <p:nvPr/>
              </p:nvSpPr>
              <p:spPr bwMode="auto">
                <a:xfrm rot="18519587" flipV="1">
                  <a:off x="1138" y="1866"/>
                  <a:ext cx="0" cy="303"/>
                </a:xfrm>
                <a:prstGeom prst="line">
                  <a:avLst/>
                </a:prstGeom>
                <a:noFill/>
                <a:ln w="44450">
                  <a:solidFill>
                    <a:srgbClr val="C0362C"/>
                  </a:solidFill>
                  <a:round/>
                  <a:headEnd type="none" w="sm" len="sm"/>
                  <a:tailEnd type="none" w="sm" len="sm"/>
                </a:ln>
              </p:spPr>
              <p:txBody>
                <a:bodyPr/>
                <a:lstStyle/>
                <a:p>
                  <a:endParaRPr lang="en-US"/>
                </a:p>
              </p:txBody>
            </p:sp>
            <p:sp>
              <p:nvSpPr>
                <p:cNvPr id="92" name="Line 22"/>
                <p:cNvSpPr>
                  <a:spLocks noChangeAspect="1" noChangeShapeType="1"/>
                </p:cNvSpPr>
                <p:nvPr/>
              </p:nvSpPr>
              <p:spPr bwMode="auto">
                <a:xfrm rot="18519587" flipV="1">
                  <a:off x="1163" y="1839"/>
                  <a:ext cx="0" cy="263"/>
                </a:xfrm>
                <a:prstGeom prst="line">
                  <a:avLst/>
                </a:prstGeom>
                <a:noFill/>
                <a:ln w="44450">
                  <a:solidFill>
                    <a:srgbClr val="C0362C"/>
                  </a:solidFill>
                  <a:round/>
                  <a:headEnd type="none" w="sm" len="sm"/>
                  <a:tailEnd type="none" w="sm" len="sm"/>
                </a:ln>
              </p:spPr>
              <p:txBody>
                <a:bodyPr/>
                <a:lstStyle/>
                <a:p>
                  <a:endParaRPr lang="en-US"/>
                </a:p>
              </p:txBody>
            </p:sp>
            <p:sp>
              <p:nvSpPr>
                <p:cNvPr id="93" name="Line 44"/>
                <p:cNvSpPr>
                  <a:spLocks noChangeAspect="1" noChangeShapeType="1"/>
                </p:cNvSpPr>
                <p:nvPr/>
              </p:nvSpPr>
              <p:spPr bwMode="auto">
                <a:xfrm rot="16200000" flipV="1">
                  <a:off x="1420" y="1934"/>
                  <a:ext cx="1" cy="345"/>
                </a:xfrm>
                <a:prstGeom prst="line">
                  <a:avLst/>
                </a:prstGeom>
                <a:noFill/>
                <a:ln w="44450">
                  <a:solidFill>
                    <a:srgbClr val="C0362C"/>
                  </a:solidFill>
                  <a:round/>
                  <a:headEnd type="none" w="sm" len="sm"/>
                  <a:tailEnd type="none" w="sm" len="sm"/>
                </a:ln>
              </p:spPr>
              <p:txBody>
                <a:bodyPr/>
                <a:lstStyle/>
                <a:p>
                  <a:endParaRPr lang="en-US"/>
                </a:p>
              </p:txBody>
            </p:sp>
          </p:grpSp>
          <p:grpSp>
            <p:nvGrpSpPr>
              <p:cNvPr id="87" name="Group 46"/>
              <p:cNvGrpSpPr>
                <a:grpSpLocks/>
              </p:cNvGrpSpPr>
              <p:nvPr/>
            </p:nvGrpSpPr>
            <p:grpSpPr bwMode="auto">
              <a:xfrm rot="9191296" flipV="1">
                <a:off x="5940277" y="2583439"/>
                <a:ext cx="887426" cy="195066"/>
                <a:chOff x="986" y="1971"/>
                <a:chExt cx="607" cy="136"/>
              </a:xfrm>
            </p:grpSpPr>
            <p:sp>
              <p:nvSpPr>
                <p:cNvPr id="88" name="Line 47"/>
                <p:cNvSpPr>
                  <a:spLocks noChangeAspect="1" noChangeShapeType="1"/>
                </p:cNvSpPr>
                <p:nvPr/>
              </p:nvSpPr>
              <p:spPr bwMode="auto">
                <a:xfrm rot="18519587" flipV="1">
                  <a:off x="1138" y="1866"/>
                  <a:ext cx="0" cy="303"/>
                </a:xfrm>
                <a:prstGeom prst="line">
                  <a:avLst/>
                </a:prstGeom>
                <a:noFill/>
                <a:ln w="44450">
                  <a:solidFill>
                    <a:srgbClr val="C0362C"/>
                  </a:solidFill>
                  <a:round/>
                  <a:headEnd type="none" w="sm" len="sm"/>
                  <a:tailEnd type="none" w="sm" len="sm"/>
                </a:ln>
              </p:spPr>
              <p:txBody>
                <a:bodyPr/>
                <a:lstStyle/>
                <a:p>
                  <a:endParaRPr lang="en-US"/>
                </a:p>
              </p:txBody>
            </p:sp>
            <p:sp>
              <p:nvSpPr>
                <p:cNvPr id="89" name="Line 48"/>
                <p:cNvSpPr>
                  <a:spLocks noChangeAspect="1" noChangeShapeType="1"/>
                </p:cNvSpPr>
                <p:nvPr/>
              </p:nvSpPr>
              <p:spPr bwMode="auto">
                <a:xfrm rot="18519587" flipV="1">
                  <a:off x="1163" y="1839"/>
                  <a:ext cx="0" cy="263"/>
                </a:xfrm>
                <a:prstGeom prst="line">
                  <a:avLst/>
                </a:prstGeom>
                <a:noFill/>
                <a:ln w="44450">
                  <a:solidFill>
                    <a:srgbClr val="C0362C"/>
                  </a:solidFill>
                  <a:round/>
                  <a:headEnd type="none" w="sm" len="sm"/>
                  <a:tailEnd type="none" w="sm" len="sm"/>
                </a:ln>
              </p:spPr>
              <p:txBody>
                <a:bodyPr/>
                <a:lstStyle/>
                <a:p>
                  <a:endParaRPr lang="en-US"/>
                </a:p>
              </p:txBody>
            </p:sp>
            <p:sp>
              <p:nvSpPr>
                <p:cNvPr id="90" name="Line 49"/>
                <p:cNvSpPr>
                  <a:spLocks noChangeAspect="1" noChangeShapeType="1"/>
                </p:cNvSpPr>
                <p:nvPr/>
              </p:nvSpPr>
              <p:spPr bwMode="auto">
                <a:xfrm rot="16200000" flipV="1">
                  <a:off x="1420" y="1934"/>
                  <a:ext cx="1" cy="345"/>
                </a:xfrm>
                <a:prstGeom prst="line">
                  <a:avLst/>
                </a:prstGeom>
                <a:noFill/>
                <a:ln w="44450">
                  <a:solidFill>
                    <a:srgbClr val="C0362C"/>
                  </a:solidFill>
                  <a:round/>
                  <a:headEnd type="none" w="sm" len="sm"/>
                  <a:tailEnd type="none" w="sm" len="sm"/>
                </a:ln>
              </p:spPr>
              <p:txBody>
                <a:bodyPr/>
                <a:lstStyle/>
                <a:p>
                  <a:endParaRPr lang="en-US"/>
                </a:p>
              </p:txBody>
            </p:sp>
          </p:grpSp>
        </p:grpSp>
        <p:sp>
          <p:nvSpPr>
            <p:cNvPr id="69" name="Line 8"/>
            <p:cNvSpPr>
              <a:spLocks noChangeAspect="1" noChangeShapeType="1"/>
            </p:cNvSpPr>
            <p:nvPr/>
          </p:nvSpPr>
          <p:spPr bwMode="auto">
            <a:xfrm rot="779449" flipV="1">
              <a:off x="7191912" y="3052756"/>
              <a:ext cx="0" cy="401190"/>
            </a:xfrm>
            <a:prstGeom prst="line">
              <a:avLst/>
            </a:prstGeom>
            <a:noFill/>
            <a:ln w="44450">
              <a:solidFill>
                <a:srgbClr val="009900"/>
              </a:solidFill>
              <a:round/>
              <a:headEnd type="none" w="sm" len="sm"/>
              <a:tailEnd type="none" w="sm" len="sm"/>
            </a:ln>
          </p:spPr>
          <p:txBody>
            <a:bodyPr/>
            <a:lstStyle/>
            <a:p>
              <a:endParaRPr lang="en-US"/>
            </a:p>
          </p:txBody>
        </p:sp>
        <p:sp>
          <p:nvSpPr>
            <p:cNvPr id="70" name="Line 9"/>
            <p:cNvSpPr>
              <a:spLocks noChangeAspect="1" noChangeShapeType="1"/>
            </p:cNvSpPr>
            <p:nvPr/>
          </p:nvSpPr>
          <p:spPr bwMode="auto">
            <a:xfrm rot="20059861" flipH="1" flipV="1">
              <a:off x="7128838" y="2780218"/>
              <a:ext cx="0" cy="291775"/>
            </a:xfrm>
            <a:prstGeom prst="line">
              <a:avLst/>
            </a:prstGeom>
            <a:noFill/>
            <a:ln w="44450">
              <a:solidFill>
                <a:srgbClr val="009900"/>
              </a:solidFill>
              <a:round/>
              <a:headEnd type="none" w="sm" len="sm"/>
              <a:tailEnd type="none" w="sm" len="sm"/>
            </a:ln>
          </p:spPr>
          <p:txBody>
            <a:bodyPr/>
            <a:lstStyle/>
            <a:p>
              <a:endParaRPr lang="en-US"/>
            </a:p>
          </p:txBody>
        </p:sp>
        <p:grpSp>
          <p:nvGrpSpPr>
            <p:cNvPr id="71" name="Group 10"/>
            <p:cNvGrpSpPr>
              <a:grpSpLocks noChangeAspect="1"/>
            </p:cNvGrpSpPr>
            <p:nvPr/>
          </p:nvGrpSpPr>
          <p:grpSpPr bwMode="auto">
            <a:xfrm rot="779449" flipH="1">
              <a:off x="7332981" y="2847609"/>
              <a:ext cx="135023" cy="651174"/>
              <a:chOff x="1275" y="2407"/>
              <a:chExt cx="117" cy="857"/>
            </a:xfrm>
          </p:grpSpPr>
          <p:sp>
            <p:nvSpPr>
              <p:cNvPr id="78" name="Line 11"/>
              <p:cNvSpPr>
                <a:spLocks noChangeAspect="1" noChangeShapeType="1"/>
              </p:cNvSpPr>
              <p:nvPr/>
            </p:nvSpPr>
            <p:spPr bwMode="auto">
              <a:xfrm flipV="1">
                <a:off x="1392" y="2736"/>
                <a:ext cx="0" cy="528"/>
              </a:xfrm>
              <a:prstGeom prst="line">
                <a:avLst/>
              </a:prstGeom>
              <a:noFill/>
              <a:ln w="44450">
                <a:solidFill>
                  <a:srgbClr val="009900"/>
                </a:solidFill>
                <a:round/>
                <a:headEnd type="none" w="sm" len="sm"/>
                <a:tailEnd type="none" w="sm" len="sm"/>
              </a:ln>
            </p:spPr>
            <p:txBody>
              <a:bodyPr/>
              <a:lstStyle/>
              <a:p>
                <a:endParaRPr lang="en-US"/>
              </a:p>
            </p:txBody>
          </p:sp>
          <p:sp>
            <p:nvSpPr>
              <p:cNvPr id="79" name="Line 12"/>
              <p:cNvSpPr>
                <a:spLocks noChangeAspect="1" noChangeShapeType="1"/>
              </p:cNvSpPr>
              <p:nvPr/>
            </p:nvSpPr>
            <p:spPr bwMode="auto">
              <a:xfrm rot="-2319588" flipH="1" flipV="1">
                <a:off x="1275" y="2407"/>
                <a:ext cx="0" cy="384"/>
              </a:xfrm>
              <a:prstGeom prst="line">
                <a:avLst/>
              </a:prstGeom>
              <a:noFill/>
              <a:ln w="44450">
                <a:solidFill>
                  <a:srgbClr val="009900"/>
                </a:solidFill>
                <a:round/>
                <a:headEnd type="none" w="sm" len="sm"/>
                <a:tailEnd type="none" w="sm" len="sm"/>
              </a:ln>
            </p:spPr>
            <p:txBody>
              <a:bodyPr/>
              <a:lstStyle/>
              <a:p>
                <a:endParaRPr lang="en-US"/>
              </a:p>
            </p:txBody>
          </p:sp>
        </p:grpSp>
        <p:sp>
          <p:nvSpPr>
            <p:cNvPr id="72" name="Line 13"/>
            <p:cNvSpPr>
              <a:spLocks noChangeAspect="1" noChangeShapeType="1"/>
            </p:cNvSpPr>
            <p:nvPr/>
          </p:nvSpPr>
          <p:spPr bwMode="auto">
            <a:xfrm rot="20059861" flipH="1" flipV="1">
              <a:off x="7036515" y="2798970"/>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73" name="Line 14"/>
            <p:cNvSpPr>
              <a:spLocks noChangeAspect="1" noChangeShapeType="1"/>
            </p:cNvSpPr>
            <p:nvPr/>
          </p:nvSpPr>
          <p:spPr bwMode="auto">
            <a:xfrm rot="3099037" flipV="1">
              <a:off x="7585544" y="2929529"/>
              <a:ext cx="0" cy="253783"/>
            </a:xfrm>
            <a:prstGeom prst="line">
              <a:avLst/>
            </a:prstGeom>
            <a:noFill/>
            <a:ln w="44450">
              <a:solidFill>
                <a:srgbClr val="009900"/>
              </a:solidFill>
              <a:round/>
              <a:headEnd type="none" w="sm" len="sm"/>
              <a:tailEnd type="none" w="sm" len="sm"/>
            </a:ln>
          </p:spPr>
          <p:txBody>
            <a:bodyPr/>
            <a:lstStyle/>
            <a:p>
              <a:endParaRPr lang="en-US"/>
            </a:p>
          </p:txBody>
        </p:sp>
        <p:sp>
          <p:nvSpPr>
            <p:cNvPr id="74" name="Oval 79"/>
            <p:cNvSpPr>
              <a:spLocks noChangeAspect="1"/>
            </p:cNvSpPr>
            <p:nvPr/>
          </p:nvSpPr>
          <p:spPr bwMode="auto">
            <a:xfrm rot="779449">
              <a:off x="7066349" y="3144503"/>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75" name="Oval 79"/>
            <p:cNvSpPr>
              <a:spLocks noChangeAspect="1"/>
            </p:cNvSpPr>
            <p:nvPr/>
          </p:nvSpPr>
          <p:spPr bwMode="auto">
            <a:xfrm rot="779449">
              <a:off x="7311487" y="3342367"/>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76" name="Oval 79"/>
            <p:cNvSpPr>
              <a:spLocks noChangeAspect="1"/>
            </p:cNvSpPr>
            <p:nvPr/>
          </p:nvSpPr>
          <p:spPr bwMode="auto">
            <a:xfrm rot="779449">
              <a:off x="7580338" y="3060464"/>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sp>
          <p:nvSpPr>
            <p:cNvPr id="77" name="Oval 79"/>
            <p:cNvSpPr>
              <a:spLocks noChangeAspect="1"/>
            </p:cNvSpPr>
            <p:nvPr/>
          </p:nvSpPr>
          <p:spPr bwMode="auto">
            <a:xfrm rot="779449">
              <a:off x="6904908" y="2901983"/>
              <a:ext cx="100877" cy="109007"/>
            </a:xfrm>
            <a:prstGeom prst="ellipse">
              <a:avLst/>
            </a:prstGeom>
            <a:solidFill>
              <a:srgbClr val="FCC30C"/>
            </a:solidFill>
            <a:ln w="3175" algn="ctr">
              <a:solidFill>
                <a:schemeClr val="tx1"/>
              </a:solidFill>
              <a:round/>
              <a:headEnd/>
              <a:tailEnd/>
            </a:ln>
          </p:spPr>
          <p:txBody>
            <a:bodyPr wrap="none" anchor="ctr">
              <a:spAutoFit/>
            </a:bodyPr>
            <a:lstStyle/>
            <a:p>
              <a:endParaRPr lang="en-US"/>
            </a:p>
          </p:txBody>
        </p:sp>
        <p:grpSp>
          <p:nvGrpSpPr>
            <p:cNvPr id="110" name="Group 109"/>
            <p:cNvGrpSpPr/>
            <p:nvPr/>
          </p:nvGrpSpPr>
          <p:grpSpPr>
            <a:xfrm rot="20388273">
              <a:off x="7906458" y="2848459"/>
              <a:ext cx="473226" cy="905684"/>
              <a:chOff x="6786278" y="2917989"/>
              <a:chExt cx="473226" cy="905684"/>
            </a:xfrm>
          </p:grpSpPr>
          <p:grpSp>
            <p:nvGrpSpPr>
              <p:cNvPr id="50" name="Group 49"/>
              <p:cNvGrpSpPr>
                <a:grpSpLocks/>
              </p:cNvGrpSpPr>
              <p:nvPr/>
            </p:nvGrpSpPr>
            <p:grpSpPr bwMode="auto">
              <a:xfrm rot="4798817">
                <a:off x="6724777" y="3253886"/>
                <a:ext cx="870624" cy="198830"/>
                <a:chOff x="986" y="1971"/>
                <a:chExt cx="607" cy="136"/>
              </a:xfrm>
            </p:grpSpPr>
            <p:sp>
              <p:nvSpPr>
                <p:cNvPr id="55" name="Line 20"/>
                <p:cNvSpPr>
                  <a:spLocks noChangeAspect="1" noChangeShapeType="1"/>
                </p:cNvSpPr>
                <p:nvPr/>
              </p:nvSpPr>
              <p:spPr bwMode="auto">
                <a:xfrm rot="18519587" flipV="1">
                  <a:off x="1138" y="1866"/>
                  <a:ext cx="0" cy="303"/>
                </a:xfrm>
                <a:prstGeom prst="line">
                  <a:avLst/>
                </a:prstGeom>
                <a:noFill/>
                <a:ln w="44450">
                  <a:solidFill>
                    <a:srgbClr val="C0362C"/>
                  </a:solidFill>
                  <a:round/>
                  <a:headEnd type="none" w="sm" len="sm"/>
                  <a:tailEnd type="none" w="sm" len="sm"/>
                </a:ln>
              </p:spPr>
              <p:txBody>
                <a:bodyPr/>
                <a:lstStyle/>
                <a:p>
                  <a:endParaRPr lang="en-US"/>
                </a:p>
              </p:txBody>
            </p:sp>
            <p:sp>
              <p:nvSpPr>
                <p:cNvPr id="56" name="Line 22"/>
                <p:cNvSpPr>
                  <a:spLocks noChangeAspect="1" noChangeShapeType="1"/>
                </p:cNvSpPr>
                <p:nvPr/>
              </p:nvSpPr>
              <p:spPr bwMode="auto">
                <a:xfrm rot="18519587" flipV="1">
                  <a:off x="1163" y="1839"/>
                  <a:ext cx="0" cy="263"/>
                </a:xfrm>
                <a:prstGeom prst="line">
                  <a:avLst/>
                </a:prstGeom>
                <a:noFill/>
                <a:ln w="44450">
                  <a:solidFill>
                    <a:srgbClr val="C0362C"/>
                  </a:solidFill>
                  <a:round/>
                  <a:headEnd type="none" w="sm" len="sm"/>
                  <a:tailEnd type="none" w="sm" len="sm"/>
                </a:ln>
              </p:spPr>
              <p:txBody>
                <a:bodyPr/>
                <a:lstStyle/>
                <a:p>
                  <a:endParaRPr lang="en-US"/>
                </a:p>
              </p:txBody>
            </p:sp>
            <p:sp>
              <p:nvSpPr>
                <p:cNvPr id="57" name="Line 44"/>
                <p:cNvSpPr>
                  <a:spLocks noChangeAspect="1" noChangeShapeType="1"/>
                </p:cNvSpPr>
                <p:nvPr/>
              </p:nvSpPr>
              <p:spPr bwMode="auto">
                <a:xfrm rot="16200000" flipV="1">
                  <a:off x="1420" y="1934"/>
                  <a:ext cx="1" cy="345"/>
                </a:xfrm>
                <a:prstGeom prst="line">
                  <a:avLst/>
                </a:prstGeom>
                <a:noFill/>
                <a:ln w="44450">
                  <a:solidFill>
                    <a:srgbClr val="C0362C"/>
                  </a:solidFill>
                  <a:round/>
                  <a:headEnd type="none" w="sm" len="sm"/>
                  <a:tailEnd type="none" w="sm" len="sm"/>
                </a:ln>
              </p:spPr>
              <p:txBody>
                <a:bodyPr/>
                <a:lstStyle/>
                <a:p>
                  <a:endParaRPr lang="en-US"/>
                </a:p>
              </p:txBody>
            </p:sp>
          </p:grpSp>
          <p:grpSp>
            <p:nvGrpSpPr>
              <p:cNvPr id="51" name="Group 50"/>
              <p:cNvGrpSpPr>
                <a:grpSpLocks/>
              </p:cNvGrpSpPr>
              <p:nvPr/>
            </p:nvGrpSpPr>
            <p:grpSpPr bwMode="auto">
              <a:xfrm rot="4798817" flipV="1">
                <a:off x="6450381" y="3288947"/>
                <a:ext cx="870623" cy="198830"/>
                <a:chOff x="986" y="1971"/>
                <a:chExt cx="607" cy="136"/>
              </a:xfrm>
            </p:grpSpPr>
            <p:sp>
              <p:nvSpPr>
                <p:cNvPr id="52" name="Line 47"/>
                <p:cNvSpPr>
                  <a:spLocks noChangeAspect="1" noChangeShapeType="1"/>
                </p:cNvSpPr>
                <p:nvPr/>
              </p:nvSpPr>
              <p:spPr bwMode="auto">
                <a:xfrm rot="18519587" flipV="1">
                  <a:off x="1138" y="1866"/>
                  <a:ext cx="0" cy="303"/>
                </a:xfrm>
                <a:prstGeom prst="line">
                  <a:avLst/>
                </a:prstGeom>
                <a:noFill/>
                <a:ln w="44450">
                  <a:solidFill>
                    <a:srgbClr val="C0362C"/>
                  </a:solidFill>
                  <a:round/>
                  <a:headEnd type="none" w="sm" len="sm"/>
                  <a:tailEnd type="none" w="sm" len="sm"/>
                </a:ln>
              </p:spPr>
              <p:txBody>
                <a:bodyPr/>
                <a:lstStyle/>
                <a:p>
                  <a:endParaRPr lang="en-US"/>
                </a:p>
              </p:txBody>
            </p:sp>
            <p:sp>
              <p:nvSpPr>
                <p:cNvPr id="53" name="Line 48"/>
                <p:cNvSpPr>
                  <a:spLocks noChangeAspect="1" noChangeShapeType="1"/>
                </p:cNvSpPr>
                <p:nvPr/>
              </p:nvSpPr>
              <p:spPr bwMode="auto">
                <a:xfrm rot="18519587" flipV="1">
                  <a:off x="1163" y="1839"/>
                  <a:ext cx="0" cy="263"/>
                </a:xfrm>
                <a:prstGeom prst="line">
                  <a:avLst/>
                </a:prstGeom>
                <a:noFill/>
                <a:ln w="44450">
                  <a:solidFill>
                    <a:srgbClr val="C0362C"/>
                  </a:solidFill>
                  <a:round/>
                  <a:headEnd type="none" w="sm" len="sm"/>
                  <a:tailEnd type="none" w="sm" len="sm"/>
                </a:ln>
              </p:spPr>
              <p:txBody>
                <a:bodyPr/>
                <a:lstStyle/>
                <a:p>
                  <a:endParaRPr lang="en-US"/>
                </a:p>
              </p:txBody>
            </p:sp>
            <p:sp>
              <p:nvSpPr>
                <p:cNvPr id="54" name="Line 49"/>
                <p:cNvSpPr>
                  <a:spLocks noChangeAspect="1" noChangeShapeType="1"/>
                </p:cNvSpPr>
                <p:nvPr/>
              </p:nvSpPr>
              <p:spPr bwMode="auto">
                <a:xfrm rot="16200000" flipV="1">
                  <a:off x="1420" y="1934"/>
                  <a:ext cx="1" cy="345"/>
                </a:xfrm>
                <a:prstGeom prst="line">
                  <a:avLst/>
                </a:prstGeom>
                <a:noFill/>
                <a:ln w="44450">
                  <a:solidFill>
                    <a:srgbClr val="C0362C"/>
                  </a:solidFill>
                  <a:round/>
                  <a:headEnd type="none" w="sm" len="sm"/>
                  <a:tailEnd type="none" w="sm" len="sm"/>
                </a:ln>
              </p:spPr>
              <p:txBody>
                <a:bodyPr/>
                <a:lstStyle/>
                <a:p>
                  <a:endParaRPr lang="en-US"/>
                </a:p>
              </p:txBody>
            </p:sp>
          </p:grpSp>
        </p:grpSp>
      </p:grpSp>
      <p:sp>
        <p:nvSpPr>
          <p:cNvPr id="115" name="Content Placeholder 4"/>
          <p:cNvSpPr txBox="1">
            <a:spLocks/>
          </p:cNvSpPr>
          <p:nvPr/>
        </p:nvSpPr>
        <p:spPr>
          <a:xfrm>
            <a:off x="503753" y="2453516"/>
            <a:ext cx="8216821" cy="310854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marL="274320" marR="0" lvl="1"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Efficacy</a:t>
            </a:r>
          </a:p>
          <a:p>
            <a:pPr marL="822960" marR="0" lvl="3"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ADC Neutralization</a:t>
            </a:r>
          </a:p>
          <a:p>
            <a:pPr marL="1097280" marR="0" lvl="4"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Anti-</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mAb</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blocks target binding site</a:t>
            </a:r>
          </a:p>
          <a:p>
            <a:pPr marL="1097280" marR="0" lvl="4"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Anti-linker/toxin: formation of large immune complexes prevent cell internalization</a:t>
            </a:r>
          </a:p>
          <a:p>
            <a:pPr marL="274320" marR="0" lvl="1"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Safety/toxicity profile:</a:t>
            </a:r>
          </a:p>
          <a:p>
            <a:pPr marL="822960" marR="0" lvl="3" indent="-274320" algn="l" defTabSz="914400" rtl="0" eaLnBrk="1" fontAlgn="base" latinLnBrk="0" hangingPunct="1">
              <a:lnSpc>
                <a:spcPct val="100000"/>
              </a:lnSpc>
              <a:spcBef>
                <a:spcPts val="1200"/>
              </a:spcBef>
              <a:spcAft>
                <a:spcPct val="0"/>
              </a:spcAft>
              <a:buClr>
                <a:schemeClr val="accent1"/>
              </a:buClr>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uptake of toxin by non-target cells during immune complex clearance may contribute to ADC toxicity (liver/spleen)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16" name="Rectangle 36"/>
          <p:cNvSpPr>
            <a:spLocks noChangeArrowheads="1"/>
          </p:cNvSpPr>
          <p:nvPr/>
        </p:nvSpPr>
        <p:spPr bwMode="gray">
          <a:xfrm>
            <a:off x="608460" y="5732463"/>
            <a:ext cx="8116887" cy="701675"/>
          </a:xfrm>
          <a:prstGeom prst="rect">
            <a:avLst/>
          </a:prstGeom>
          <a:solidFill>
            <a:schemeClr val="accent1"/>
          </a:solidFill>
          <a:ln w="6350" algn="ctr">
            <a:noFill/>
            <a:miter lim="800000"/>
            <a:headEnd/>
            <a:tailEnd/>
          </a:ln>
          <a:effectLst>
            <a:outerShdw blurRad="50800" dist="25400" dir="5400000" algn="t" rotWithShape="0">
              <a:prstClr val="black">
                <a:alpha val="40000"/>
              </a:prstClr>
            </a:outerShdw>
          </a:effectLst>
        </p:spPr>
        <p:txBody>
          <a:bodyPr wrap="none" anchor="ctr"/>
          <a:lstStyle/>
          <a:p>
            <a:pPr algn="ctr"/>
            <a:r>
              <a:rPr lang="en-US" sz="2000" b="0" dirty="0" smtClean="0">
                <a:solidFill>
                  <a:schemeClr val="bg1"/>
                </a:solidFill>
                <a:sym typeface="Symbol"/>
              </a:rPr>
              <a:t>    </a:t>
            </a:r>
            <a:r>
              <a:rPr lang="en-US" sz="2000" b="0" dirty="0" smtClean="0">
                <a:solidFill>
                  <a:schemeClr val="bg1"/>
                </a:solidFill>
              </a:rPr>
              <a:t>Robust ADC immunogenicity monitoring strategy </a:t>
            </a:r>
            <a:endParaRPr lang="en-US" sz="2000" b="0" dirty="0">
              <a:solidFill>
                <a:schemeClr val="bg1"/>
              </a:solidFill>
            </a:endParaRPr>
          </a:p>
        </p:txBody>
      </p:sp>
    </p:spTree>
    <p:extLst>
      <p:ext uri="{BB962C8B-B14F-4D97-AF65-F5344CB8AC3E}">
        <p14:creationId xmlns:p14="http://schemas.microsoft.com/office/powerpoint/2010/main" val="391304842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a:spLocks noGrp="1"/>
          </p:cNvSpPr>
          <p:nvPr>
            <p:ph type="title"/>
          </p:nvPr>
        </p:nvSpPr>
        <p:spPr/>
        <p:txBody>
          <a:bodyPr/>
          <a:lstStyle/>
          <a:p>
            <a:r>
              <a:rPr lang="en-US" dirty="0" smtClean="0"/>
              <a:t>ADC Immunogenicity Testing Strategy</a:t>
            </a:r>
            <a:endParaRPr lang="en-US" dirty="0"/>
          </a:p>
        </p:txBody>
      </p:sp>
      <p:grpSp>
        <p:nvGrpSpPr>
          <p:cNvPr id="13" name="Group 12"/>
          <p:cNvGrpSpPr/>
          <p:nvPr/>
        </p:nvGrpSpPr>
        <p:grpSpPr>
          <a:xfrm>
            <a:off x="376238" y="1474276"/>
            <a:ext cx="8620463" cy="4143375"/>
            <a:chOff x="376238" y="1357313"/>
            <a:chExt cx="8620463" cy="4143375"/>
          </a:xfrm>
        </p:grpSpPr>
        <p:sp>
          <p:nvSpPr>
            <p:cNvPr id="5" name="Rectangle 4"/>
            <p:cNvSpPr/>
            <p:nvPr/>
          </p:nvSpPr>
          <p:spPr>
            <a:xfrm>
              <a:off x="8708096" y="2627620"/>
              <a:ext cx="274434" cy="369332"/>
            </a:xfrm>
            <a:prstGeom prst="rect">
              <a:avLst/>
            </a:prstGeom>
          </p:spPr>
          <p:txBody>
            <a:bodyPr wrap="square">
              <a:spAutoFit/>
            </a:bodyPr>
            <a:lstStyle/>
            <a:p>
              <a:r>
                <a:rPr lang="en-US" dirty="0" smtClean="0"/>
                <a:t>*</a:t>
              </a:r>
              <a:endParaRPr lang="en-US" dirty="0"/>
            </a:p>
          </p:txBody>
        </p:sp>
        <p:sp>
          <p:nvSpPr>
            <p:cNvPr id="7" name="Rectangle 6"/>
            <p:cNvSpPr/>
            <p:nvPr/>
          </p:nvSpPr>
          <p:spPr>
            <a:xfrm>
              <a:off x="8722267" y="4215475"/>
              <a:ext cx="274434" cy="369332"/>
            </a:xfrm>
            <a:prstGeom prst="rect">
              <a:avLst/>
            </a:prstGeom>
          </p:spPr>
          <p:txBody>
            <a:bodyPr wrap="square">
              <a:spAutoFit/>
            </a:bodyPr>
            <a:lstStyle/>
            <a:p>
              <a:r>
                <a:rPr lang="en-US" dirty="0" smtClean="0"/>
                <a:t>*</a:t>
              </a:r>
              <a:endParaRPr lang="en-US" dirty="0"/>
            </a:p>
          </p:txBody>
        </p:sp>
        <p:pic>
          <p:nvPicPr>
            <p:cNvPr id="2" name="Picture 2"/>
            <p:cNvPicPr>
              <a:picLocks noChangeAspect="1" noChangeArrowheads="1"/>
            </p:cNvPicPr>
            <p:nvPr/>
          </p:nvPicPr>
          <p:blipFill>
            <a:blip r:embed="rId2" cstate="print"/>
            <a:srcRect/>
            <a:stretch>
              <a:fillRect/>
            </a:stretch>
          </p:blipFill>
          <p:spPr bwMode="auto">
            <a:xfrm>
              <a:off x="376238" y="1357313"/>
              <a:ext cx="8391525" cy="4143375"/>
            </a:xfrm>
            <a:prstGeom prst="rect">
              <a:avLst/>
            </a:prstGeom>
            <a:noFill/>
            <a:ln w="9525">
              <a:noFill/>
              <a:miter lim="800000"/>
              <a:headEnd/>
              <a:tailEnd/>
            </a:ln>
          </p:spPr>
        </p:pic>
        <p:sp>
          <p:nvSpPr>
            <p:cNvPr id="10" name="Rectangle 9"/>
            <p:cNvSpPr/>
            <p:nvPr/>
          </p:nvSpPr>
          <p:spPr>
            <a:xfrm>
              <a:off x="8722267" y="3428633"/>
              <a:ext cx="274434" cy="369332"/>
            </a:xfrm>
            <a:prstGeom prst="rect">
              <a:avLst/>
            </a:prstGeom>
          </p:spPr>
          <p:txBody>
            <a:bodyPr wrap="square">
              <a:spAutoFit/>
            </a:bodyPr>
            <a:lstStyle/>
            <a:p>
              <a:r>
                <a:rPr lang="en-US" dirty="0" smtClean="0"/>
                <a:t>*</a:t>
              </a:r>
              <a:endParaRPr lang="en-US" dirty="0"/>
            </a:p>
          </p:txBody>
        </p:sp>
      </p:grpSp>
      <p:sp>
        <p:nvSpPr>
          <p:cNvPr id="12" name="Content Placeholder 11"/>
          <p:cNvSpPr>
            <a:spLocks noGrp="1"/>
          </p:cNvSpPr>
          <p:nvPr>
            <p:ph idx="1"/>
          </p:nvPr>
        </p:nvSpPr>
        <p:spPr>
          <a:xfrm>
            <a:off x="384172" y="5735506"/>
            <a:ext cx="8685389" cy="369332"/>
          </a:xfrm>
        </p:spPr>
        <p:txBody>
          <a:bodyPr/>
          <a:lstStyle/>
          <a:p>
            <a:r>
              <a:rPr lang="en-US" sz="1800" dirty="0"/>
              <a:t>Validated </a:t>
            </a:r>
            <a:r>
              <a:rPr lang="en-US" sz="1800" dirty="0" smtClean="0"/>
              <a:t>assays recommended </a:t>
            </a:r>
            <a:r>
              <a:rPr lang="en-US" sz="1800" dirty="0"/>
              <a:t>for regulated </a:t>
            </a:r>
            <a:r>
              <a:rPr lang="en-US" sz="1800" dirty="0" smtClean="0"/>
              <a:t>studies</a:t>
            </a:r>
            <a:endParaRPr lang="en-US" sz="1800" dirty="0"/>
          </a:p>
        </p:txBody>
      </p:sp>
    </p:spTree>
    <p:extLst>
      <p:ext uri="{BB962C8B-B14F-4D97-AF65-F5344CB8AC3E}">
        <p14:creationId xmlns:p14="http://schemas.microsoft.com/office/powerpoint/2010/main" val="295443671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Anti-ADC Binding Antibody Assay:</a:t>
            </a:r>
            <a:br>
              <a:rPr lang="en-US" dirty="0" smtClean="0"/>
            </a:br>
            <a:r>
              <a:rPr lang="en-US" dirty="0" smtClean="0"/>
              <a:t>Format/Platform Selection</a:t>
            </a:r>
            <a:endParaRPr lang="en-US" dirty="0"/>
          </a:p>
        </p:txBody>
      </p:sp>
      <p:graphicFrame>
        <p:nvGraphicFramePr>
          <p:cNvPr id="5" name="Content Placeholder 4"/>
          <p:cNvGraphicFramePr>
            <a:graphicFrameLocks noGrp="1"/>
          </p:cNvGraphicFramePr>
          <p:nvPr>
            <p:ph sz="half" idx="1"/>
          </p:nvPr>
        </p:nvGraphicFramePr>
        <p:xfrm>
          <a:off x="323850" y="1517650"/>
          <a:ext cx="8629649" cy="2778760"/>
        </p:xfrm>
        <a:graphic>
          <a:graphicData uri="http://schemas.openxmlformats.org/drawingml/2006/table">
            <a:tbl>
              <a:tblPr firstRow="1" bandRow="1">
                <a:tableStyleId>{5C22544A-7EE6-4342-B048-85BDC9FD1C3A}</a:tableStyleId>
              </a:tblPr>
              <a:tblGrid>
                <a:gridCol w="1362075"/>
                <a:gridCol w="2705100"/>
                <a:gridCol w="2495550"/>
                <a:gridCol w="2066924"/>
              </a:tblGrid>
              <a:tr h="370840">
                <a:tc>
                  <a:txBody>
                    <a:bodyPr/>
                    <a:lstStyle/>
                    <a:p>
                      <a:endParaRPr lang="en-US" dirty="0"/>
                    </a:p>
                  </a:txBody>
                  <a:tcPr/>
                </a:tc>
                <a:tc>
                  <a:txBody>
                    <a:bodyPr/>
                    <a:lstStyle/>
                    <a:p>
                      <a:pPr algn="ctr"/>
                      <a:r>
                        <a:rPr lang="en-US" dirty="0" smtClean="0"/>
                        <a:t>Surface Plasmon Resonance</a:t>
                      </a:r>
                      <a:endParaRPr lang="en-US" dirty="0"/>
                    </a:p>
                  </a:txBody>
                  <a:tcPr/>
                </a:tc>
                <a:tc>
                  <a:txBody>
                    <a:bodyPr/>
                    <a:lstStyle/>
                    <a:p>
                      <a:pPr algn="ctr"/>
                      <a:r>
                        <a:rPr lang="en-US" dirty="0" smtClean="0"/>
                        <a:t>Direct Capture ELISA, ECL</a:t>
                      </a:r>
                      <a:endParaRPr lang="en-US" dirty="0"/>
                    </a:p>
                  </a:txBody>
                  <a:tcPr/>
                </a:tc>
                <a:tc>
                  <a:txBody>
                    <a:bodyPr/>
                    <a:lstStyle/>
                    <a:p>
                      <a:pPr algn="ctr"/>
                      <a:r>
                        <a:rPr lang="en-US" dirty="0" smtClean="0"/>
                        <a:t>Bridging </a:t>
                      </a:r>
                    </a:p>
                    <a:p>
                      <a:pPr algn="ctr"/>
                      <a:r>
                        <a:rPr lang="en-US" dirty="0" smtClean="0"/>
                        <a:t>ELISA, ECL</a:t>
                      </a:r>
                      <a:endParaRPr lang="en-US" dirty="0"/>
                    </a:p>
                  </a:txBody>
                  <a:tcPr/>
                </a:tc>
              </a:tr>
              <a:tr h="370840">
                <a:tc>
                  <a:txBody>
                    <a:bodyPr/>
                    <a:lstStyle/>
                    <a:p>
                      <a:r>
                        <a:rPr lang="en-US" sz="1400" dirty="0" smtClean="0"/>
                        <a:t>Capture</a:t>
                      </a:r>
                      <a:endParaRPr lang="en-US" sz="1400" dirty="0"/>
                    </a:p>
                  </a:txBody>
                  <a:tcPr anchor="ctr"/>
                </a:tc>
                <a:tc>
                  <a:txBody>
                    <a:bodyPr/>
                    <a:lstStyle/>
                    <a:p>
                      <a:pPr algn="ctr"/>
                      <a:r>
                        <a:rPr lang="en-US" sz="1400" dirty="0" smtClean="0"/>
                        <a:t>ADC</a:t>
                      </a:r>
                      <a:endParaRPr 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ADC</a:t>
                      </a:r>
                      <a:endParaRPr 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Labeled ADC</a:t>
                      </a:r>
                      <a:endParaRPr lang="en-US" sz="1400" dirty="0"/>
                    </a:p>
                  </a:txBody>
                  <a:tcPr anchor="ctr"/>
                </a:tc>
              </a:tr>
              <a:tr h="370840">
                <a:tc>
                  <a:txBody>
                    <a:bodyPr/>
                    <a:lstStyle/>
                    <a:p>
                      <a:r>
                        <a:rPr lang="en-US" sz="1400" dirty="0" smtClean="0"/>
                        <a:t>Detection</a:t>
                      </a:r>
                      <a:endParaRPr lang="en-US" sz="1400" dirty="0"/>
                    </a:p>
                  </a:txBody>
                  <a:tcPr anchor="ctr"/>
                </a:tc>
                <a:tc>
                  <a:txBody>
                    <a:bodyPr/>
                    <a:lstStyle/>
                    <a:p>
                      <a:pPr algn="ctr"/>
                      <a:r>
                        <a:rPr lang="en-US" sz="1400" dirty="0" smtClean="0"/>
                        <a:t>Mass accumulation</a:t>
                      </a:r>
                      <a:endParaRPr lang="en-US" sz="1400" dirty="0"/>
                    </a:p>
                  </a:txBody>
                  <a:tcPr anchor="ctr"/>
                </a:tc>
                <a:tc>
                  <a:txBody>
                    <a:bodyPr/>
                    <a:lstStyle/>
                    <a:p>
                      <a:pPr algn="ctr"/>
                      <a:r>
                        <a:rPr lang="en-US" sz="1400" dirty="0" smtClean="0"/>
                        <a:t>Secondary reagent </a:t>
                      </a:r>
                      <a:br>
                        <a:rPr lang="en-US" sz="1400" dirty="0" smtClean="0"/>
                      </a:br>
                      <a:r>
                        <a:rPr lang="en-US" sz="1400" dirty="0" smtClean="0"/>
                        <a:t>anti-species </a:t>
                      </a:r>
                      <a:r>
                        <a:rPr lang="en-US" sz="1400" dirty="0" err="1" smtClean="0"/>
                        <a:t>Ig</a:t>
                      </a:r>
                      <a:endParaRPr lang="en-US" sz="1400" dirty="0"/>
                    </a:p>
                  </a:txBody>
                  <a:tcPr anchor="ctr"/>
                </a:tc>
                <a:tc>
                  <a:txBody>
                    <a:bodyPr/>
                    <a:lstStyle/>
                    <a:p>
                      <a:pPr algn="ctr"/>
                      <a:r>
                        <a:rPr lang="en-US" sz="1400" dirty="0" smtClean="0"/>
                        <a:t>Labeled ADC</a:t>
                      </a:r>
                      <a:endParaRPr lang="en-US" sz="1400" dirty="0"/>
                    </a:p>
                  </a:txBody>
                  <a:tcPr anchor="ctr"/>
                </a:tc>
              </a:tr>
              <a:tr h="370840">
                <a:tc>
                  <a:txBody>
                    <a:bodyPr/>
                    <a:lstStyle/>
                    <a:p>
                      <a:r>
                        <a:rPr lang="en-US" sz="1400" dirty="0" smtClean="0"/>
                        <a:t>Advantages</a:t>
                      </a:r>
                      <a:endParaRPr lang="en-US" sz="1400" dirty="0"/>
                    </a:p>
                  </a:txBody>
                  <a:tcPr anchor="ctr"/>
                </a:tc>
                <a:tc>
                  <a:txBody>
                    <a:bodyPr/>
                    <a:lstStyle/>
                    <a:p>
                      <a:pPr algn="ctr"/>
                      <a:r>
                        <a:rPr lang="en-US" sz="1400" dirty="0" smtClean="0"/>
                        <a:t>ADC labeling not required</a:t>
                      </a:r>
                    </a:p>
                    <a:p>
                      <a:pPr algn="ctr"/>
                      <a:r>
                        <a:rPr lang="en-US" sz="1400" dirty="0" smtClean="0"/>
                        <a:t>Detects low affinity antibodies</a:t>
                      </a:r>
                      <a:endParaRPr 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ADC labeling not required</a:t>
                      </a:r>
                      <a:endParaRPr lang="en-US" sz="1400" dirty="0"/>
                    </a:p>
                  </a:txBody>
                  <a:tcPr anchor="ctr"/>
                </a:tc>
                <a:tc>
                  <a:txBody>
                    <a:bodyPr/>
                    <a:lstStyle/>
                    <a:p>
                      <a:pPr algn="ctr"/>
                      <a:r>
                        <a:rPr lang="en-US" sz="1400" dirty="0" smtClean="0"/>
                        <a:t>Specificity, sensitivity, drug tolerance</a:t>
                      </a:r>
                      <a:endParaRPr lang="en-US" sz="1400" dirty="0"/>
                    </a:p>
                  </a:txBody>
                  <a:tcPr anchor="ctr"/>
                </a:tc>
              </a:tr>
              <a:tr h="370840">
                <a:tc>
                  <a:txBody>
                    <a:bodyPr/>
                    <a:lstStyle/>
                    <a:p>
                      <a:r>
                        <a:rPr lang="en-US" sz="1400" dirty="0" smtClean="0"/>
                        <a:t>Disadvantages</a:t>
                      </a:r>
                      <a:endParaRPr lang="en-US" sz="1400" dirty="0"/>
                    </a:p>
                  </a:txBody>
                  <a:tcPr anchor="ctr"/>
                </a:tc>
                <a:tc>
                  <a:txBody>
                    <a:bodyPr/>
                    <a:lstStyle/>
                    <a:p>
                      <a:pPr algn="ctr"/>
                      <a:r>
                        <a:rPr lang="en-US" sz="1400" dirty="0" smtClean="0"/>
                        <a:t>Less</a:t>
                      </a:r>
                      <a:r>
                        <a:rPr lang="en-US" sz="1400" baseline="0" dirty="0" smtClean="0"/>
                        <a:t> sensitive and drug tolerant</a:t>
                      </a:r>
                    </a:p>
                    <a:p>
                      <a:pPr algn="ctr"/>
                      <a:r>
                        <a:rPr lang="en-US" sz="1400" baseline="0" dirty="0" smtClean="0"/>
                        <a:t>Regeneration conditions must be optimized for ADC</a:t>
                      </a:r>
                      <a:endParaRPr lang="en-US" sz="1400" dirty="0"/>
                    </a:p>
                  </a:txBody>
                  <a:tcPr anchor="ctr"/>
                </a:tc>
                <a:tc>
                  <a:txBody>
                    <a:bodyPr/>
                    <a:lstStyle/>
                    <a:p>
                      <a:pPr algn="ctr"/>
                      <a:r>
                        <a:rPr lang="en-US" sz="1400" dirty="0" smtClean="0"/>
                        <a:t>High background</a:t>
                      </a:r>
                    </a:p>
                    <a:p>
                      <a:pPr algn="ctr"/>
                      <a:r>
                        <a:rPr lang="en-US" sz="1400" dirty="0" smtClean="0"/>
                        <a:t>Nonclinical assays only</a:t>
                      </a:r>
                      <a:endParaRPr lang="en-US" sz="1400" dirty="0"/>
                    </a:p>
                  </a:txBody>
                  <a:tcPr anchor="ctr"/>
                </a:tc>
                <a:tc>
                  <a:txBody>
                    <a:bodyPr/>
                    <a:lstStyle/>
                    <a:p>
                      <a:pPr algn="ctr"/>
                      <a:r>
                        <a:rPr lang="en-US" sz="1400" dirty="0" smtClean="0"/>
                        <a:t>ADC</a:t>
                      </a:r>
                      <a:r>
                        <a:rPr lang="en-US" sz="1400" baseline="0" dirty="0" smtClean="0"/>
                        <a:t> labeling required</a:t>
                      </a:r>
                      <a:endParaRPr lang="en-US" sz="1400" dirty="0"/>
                    </a:p>
                  </a:txBody>
                  <a:tcPr anchor="ctr"/>
                </a:tc>
              </a:tr>
            </a:tbl>
          </a:graphicData>
        </a:graphic>
      </p:graphicFrame>
      <p:grpSp>
        <p:nvGrpSpPr>
          <p:cNvPr id="173" name="Group 172"/>
          <p:cNvGrpSpPr/>
          <p:nvPr/>
        </p:nvGrpSpPr>
        <p:grpSpPr>
          <a:xfrm>
            <a:off x="1759577" y="4700587"/>
            <a:ext cx="2611483" cy="1424326"/>
            <a:chOff x="1511927" y="4767262"/>
            <a:chExt cx="2611483" cy="1424326"/>
          </a:xfrm>
        </p:grpSpPr>
        <p:sp>
          <p:nvSpPr>
            <p:cNvPr id="90" name="AutoShape 12294"/>
            <p:cNvSpPr>
              <a:spLocks noChangeAspect="1" noChangeArrowheads="1"/>
            </p:cNvSpPr>
            <p:nvPr/>
          </p:nvSpPr>
          <p:spPr bwMode="auto">
            <a:xfrm rot="19679067">
              <a:off x="1511927" y="5759450"/>
              <a:ext cx="904081" cy="384175"/>
            </a:xfrm>
            <a:prstGeom prst="parallelogram">
              <a:avLst>
                <a:gd name="adj" fmla="val 58833"/>
              </a:avLst>
            </a:prstGeom>
            <a:solidFill>
              <a:srgbClr val="CCCCFF"/>
            </a:solidFill>
            <a:ln w="9525">
              <a:solidFill>
                <a:schemeClr val="tx1"/>
              </a:solidFill>
              <a:miter lim="800000"/>
              <a:headEnd/>
              <a:tailEnd/>
            </a:ln>
            <a:effectLst/>
          </p:spPr>
          <p:txBody>
            <a:bodyPr wrap="none" anchor="ctr"/>
            <a:lstStyle/>
            <a:p>
              <a:endParaRPr lang="en-US" sz="800"/>
            </a:p>
          </p:txBody>
        </p:sp>
        <p:sp>
          <p:nvSpPr>
            <p:cNvPr id="91" name="AutoShape 12292"/>
            <p:cNvSpPr>
              <a:spLocks noChangeAspect="1" noChangeArrowheads="1"/>
            </p:cNvSpPr>
            <p:nvPr/>
          </p:nvSpPr>
          <p:spPr bwMode="auto">
            <a:xfrm rot="1920933" flipH="1">
              <a:off x="3144671" y="5741988"/>
              <a:ext cx="904875" cy="384175"/>
            </a:xfrm>
            <a:prstGeom prst="parallelogram">
              <a:avLst>
                <a:gd name="adj" fmla="val 58884"/>
              </a:avLst>
            </a:prstGeom>
            <a:solidFill>
              <a:srgbClr val="CCCCFF"/>
            </a:solidFill>
            <a:ln w="9525">
              <a:solidFill>
                <a:schemeClr val="tx1"/>
              </a:solidFill>
              <a:miter lim="800000"/>
              <a:headEnd/>
              <a:tailEnd/>
            </a:ln>
            <a:effectLst/>
          </p:spPr>
          <p:txBody>
            <a:bodyPr wrap="none" anchor="ctr"/>
            <a:lstStyle/>
            <a:p>
              <a:endParaRPr lang="en-US" sz="800"/>
            </a:p>
          </p:txBody>
        </p:sp>
        <p:sp>
          <p:nvSpPr>
            <p:cNvPr id="92" name="Rectangle 12223"/>
            <p:cNvSpPr>
              <a:spLocks noChangeAspect="1" noChangeArrowheads="1"/>
            </p:cNvSpPr>
            <p:nvPr/>
          </p:nvSpPr>
          <p:spPr bwMode="auto">
            <a:xfrm>
              <a:off x="2237415" y="5551487"/>
              <a:ext cx="1116806" cy="454025"/>
            </a:xfrm>
            <a:prstGeom prst="rect">
              <a:avLst/>
            </a:prstGeom>
            <a:solidFill>
              <a:srgbClr val="CCCCFF"/>
            </a:solidFill>
            <a:ln w="9525">
              <a:noFill/>
              <a:miter lim="800000"/>
              <a:headEnd/>
              <a:tailEnd/>
            </a:ln>
            <a:effectLst/>
          </p:spPr>
          <p:txBody>
            <a:bodyPr wrap="none" anchor="ctr"/>
            <a:lstStyle/>
            <a:p>
              <a:endParaRPr lang="en-US" sz="800"/>
            </a:p>
          </p:txBody>
        </p:sp>
        <p:sp>
          <p:nvSpPr>
            <p:cNvPr id="93" name="Line 12127"/>
            <p:cNvSpPr>
              <a:spLocks noChangeAspect="1" noChangeShapeType="1"/>
            </p:cNvSpPr>
            <p:nvPr/>
          </p:nvSpPr>
          <p:spPr bwMode="auto">
            <a:xfrm>
              <a:off x="2238208" y="6003925"/>
              <a:ext cx="1105694" cy="0"/>
            </a:xfrm>
            <a:prstGeom prst="line">
              <a:avLst/>
            </a:prstGeom>
            <a:noFill/>
            <a:ln w="12700">
              <a:solidFill>
                <a:srgbClr val="000000"/>
              </a:solidFill>
              <a:round/>
              <a:headEnd/>
              <a:tailEnd/>
            </a:ln>
            <a:effectLst/>
          </p:spPr>
          <p:txBody>
            <a:bodyPr/>
            <a:lstStyle/>
            <a:p>
              <a:endParaRPr lang="en-US" sz="800"/>
            </a:p>
          </p:txBody>
        </p:sp>
        <p:sp>
          <p:nvSpPr>
            <p:cNvPr id="94" name="Line 12143"/>
            <p:cNvSpPr>
              <a:spLocks noChangeAspect="1" noChangeShapeType="1"/>
            </p:cNvSpPr>
            <p:nvPr/>
          </p:nvSpPr>
          <p:spPr bwMode="auto">
            <a:xfrm>
              <a:off x="2245352" y="5553075"/>
              <a:ext cx="1105694" cy="0"/>
            </a:xfrm>
            <a:prstGeom prst="line">
              <a:avLst/>
            </a:prstGeom>
            <a:noFill/>
            <a:ln w="38100">
              <a:solidFill>
                <a:srgbClr val="42865C"/>
              </a:solidFill>
              <a:round/>
              <a:headEnd/>
              <a:tailEnd/>
            </a:ln>
            <a:effectLst/>
          </p:spPr>
          <p:txBody>
            <a:bodyPr/>
            <a:lstStyle/>
            <a:p>
              <a:endParaRPr lang="en-US" sz="800"/>
            </a:p>
          </p:txBody>
        </p:sp>
        <p:sp>
          <p:nvSpPr>
            <p:cNvPr id="95" name="Rectangle 12145"/>
            <p:cNvSpPr>
              <a:spLocks noChangeArrowheads="1"/>
            </p:cNvSpPr>
            <p:nvPr/>
          </p:nvSpPr>
          <p:spPr bwMode="auto">
            <a:xfrm>
              <a:off x="2250115" y="5468144"/>
              <a:ext cx="1096963" cy="96044"/>
            </a:xfrm>
            <a:prstGeom prst="rect">
              <a:avLst/>
            </a:prstGeom>
            <a:solidFill>
              <a:srgbClr val="FFCC00"/>
            </a:solidFill>
            <a:ln w="9525">
              <a:solidFill>
                <a:srgbClr val="42865C"/>
              </a:solidFill>
              <a:miter lim="800000"/>
              <a:headEnd/>
              <a:tailEnd/>
            </a:ln>
            <a:effectLst/>
          </p:spPr>
          <p:txBody>
            <a:bodyPr wrap="none" anchor="ctr"/>
            <a:lstStyle/>
            <a:p>
              <a:pPr algn="ctr"/>
              <a:r>
                <a:rPr lang="en-US" sz="800" b="1" dirty="0"/>
                <a:t>Gold Film</a:t>
              </a:r>
            </a:p>
          </p:txBody>
        </p:sp>
        <p:sp>
          <p:nvSpPr>
            <p:cNvPr id="96" name="Line 12146"/>
            <p:cNvSpPr>
              <a:spLocks noChangeAspect="1" noChangeShapeType="1"/>
            </p:cNvSpPr>
            <p:nvPr/>
          </p:nvSpPr>
          <p:spPr bwMode="auto">
            <a:xfrm>
              <a:off x="2333458" y="6149975"/>
              <a:ext cx="939800" cy="0"/>
            </a:xfrm>
            <a:prstGeom prst="line">
              <a:avLst/>
            </a:prstGeom>
            <a:noFill/>
            <a:ln w="28575">
              <a:solidFill>
                <a:srgbClr val="000000"/>
              </a:solidFill>
              <a:round/>
              <a:headEnd/>
              <a:tailEnd type="triangle" w="med" len="med"/>
            </a:ln>
            <a:effectLst/>
          </p:spPr>
          <p:txBody>
            <a:bodyPr/>
            <a:lstStyle/>
            <a:p>
              <a:endParaRPr lang="en-US" sz="800"/>
            </a:p>
          </p:txBody>
        </p:sp>
        <p:sp>
          <p:nvSpPr>
            <p:cNvPr id="97" name="Text Box 12147"/>
            <p:cNvSpPr txBox="1">
              <a:spLocks noChangeAspect="1" noChangeArrowheads="1"/>
            </p:cNvSpPr>
            <p:nvPr/>
          </p:nvSpPr>
          <p:spPr bwMode="auto">
            <a:xfrm>
              <a:off x="2400926" y="5976144"/>
              <a:ext cx="905669" cy="215444"/>
            </a:xfrm>
            <a:prstGeom prst="rect">
              <a:avLst/>
            </a:prstGeom>
            <a:noFill/>
            <a:ln w="9525">
              <a:noFill/>
              <a:miter lim="800000"/>
              <a:headEnd/>
              <a:tailEnd/>
            </a:ln>
            <a:effectLst/>
          </p:spPr>
          <p:txBody>
            <a:bodyPr wrap="square">
              <a:spAutoFit/>
            </a:bodyPr>
            <a:lstStyle/>
            <a:p>
              <a:pPr>
                <a:spcBef>
                  <a:spcPct val="50000"/>
                </a:spcBef>
              </a:pPr>
              <a:r>
                <a:rPr lang="en-US" sz="800" b="1" dirty="0" smtClean="0"/>
                <a:t>Sample Flow </a:t>
              </a:r>
              <a:endParaRPr lang="en-US" sz="800" b="1" dirty="0"/>
            </a:p>
          </p:txBody>
        </p:sp>
        <p:sp>
          <p:nvSpPr>
            <p:cNvPr id="99" name="AutoShape 12180"/>
            <p:cNvSpPr>
              <a:spLocks noChangeAspect="1" noChangeArrowheads="1"/>
            </p:cNvSpPr>
            <p:nvPr/>
          </p:nvSpPr>
          <p:spPr bwMode="auto">
            <a:xfrm rot="13743014">
              <a:off x="3016877" y="4653756"/>
              <a:ext cx="306388" cy="974725"/>
            </a:xfrm>
            <a:prstGeom prst="triangle">
              <a:avLst>
                <a:gd name="adj" fmla="val 50000"/>
              </a:avLst>
            </a:prstGeom>
            <a:solidFill>
              <a:srgbClr val="FFFF00"/>
            </a:solidFill>
            <a:ln w="9525">
              <a:solidFill>
                <a:schemeClr val="tx1"/>
              </a:solidFill>
              <a:miter lim="800000"/>
              <a:headEnd/>
              <a:tailEnd/>
            </a:ln>
            <a:effectLst/>
          </p:spPr>
          <p:txBody>
            <a:bodyPr wrap="none" anchor="ctr"/>
            <a:lstStyle/>
            <a:p>
              <a:endParaRPr lang="en-US" sz="800"/>
            </a:p>
          </p:txBody>
        </p:sp>
        <p:sp>
          <p:nvSpPr>
            <p:cNvPr id="100" name="Line 12181"/>
            <p:cNvSpPr>
              <a:spLocks noChangeAspect="1" noChangeShapeType="1"/>
            </p:cNvSpPr>
            <p:nvPr/>
          </p:nvSpPr>
          <p:spPr bwMode="auto">
            <a:xfrm flipV="1">
              <a:off x="2791452" y="4767262"/>
              <a:ext cx="692944" cy="701675"/>
            </a:xfrm>
            <a:prstGeom prst="line">
              <a:avLst/>
            </a:prstGeom>
            <a:noFill/>
            <a:ln w="19050">
              <a:solidFill>
                <a:srgbClr val="000000"/>
              </a:solidFill>
              <a:round/>
              <a:headEnd/>
              <a:tailEnd/>
            </a:ln>
            <a:effectLst/>
          </p:spPr>
          <p:txBody>
            <a:bodyPr/>
            <a:lstStyle/>
            <a:p>
              <a:endParaRPr lang="en-US" sz="800"/>
            </a:p>
          </p:txBody>
        </p:sp>
        <p:sp>
          <p:nvSpPr>
            <p:cNvPr id="101" name="Line 12182"/>
            <p:cNvSpPr>
              <a:spLocks noChangeAspect="1" noChangeShapeType="1"/>
            </p:cNvSpPr>
            <p:nvPr/>
          </p:nvSpPr>
          <p:spPr bwMode="auto">
            <a:xfrm rot="740952" flipV="1">
              <a:off x="2874796" y="4810125"/>
              <a:ext cx="646906" cy="723900"/>
            </a:xfrm>
            <a:prstGeom prst="line">
              <a:avLst/>
            </a:prstGeom>
            <a:noFill/>
            <a:ln w="19050">
              <a:solidFill>
                <a:srgbClr val="000000"/>
              </a:solidFill>
              <a:round/>
              <a:headEnd/>
              <a:tailEnd/>
            </a:ln>
            <a:effectLst/>
          </p:spPr>
          <p:txBody>
            <a:bodyPr/>
            <a:lstStyle/>
            <a:p>
              <a:endParaRPr lang="en-US" sz="800"/>
            </a:p>
          </p:txBody>
        </p:sp>
        <p:sp>
          <p:nvSpPr>
            <p:cNvPr id="104" name="Text Box 12186"/>
            <p:cNvSpPr txBox="1">
              <a:spLocks noChangeAspect="1" noChangeArrowheads="1"/>
            </p:cNvSpPr>
            <p:nvPr/>
          </p:nvSpPr>
          <p:spPr bwMode="auto">
            <a:xfrm rot="19614964">
              <a:off x="2912507" y="4983722"/>
              <a:ext cx="1210903" cy="215444"/>
            </a:xfrm>
            <a:prstGeom prst="rect">
              <a:avLst/>
            </a:prstGeom>
            <a:noFill/>
            <a:ln w="9525">
              <a:noFill/>
              <a:miter lim="800000"/>
              <a:headEnd/>
              <a:tailEnd/>
            </a:ln>
            <a:effectLst/>
          </p:spPr>
          <p:txBody>
            <a:bodyPr wrap="square">
              <a:spAutoFit/>
            </a:bodyPr>
            <a:lstStyle/>
            <a:p>
              <a:pPr>
                <a:spcBef>
                  <a:spcPct val="50000"/>
                </a:spcBef>
              </a:pPr>
              <a:r>
                <a:rPr lang="en-US" sz="800" b="1" dirty="0"/>
                <a:t>Reflected Light</a:t>
              </a:r>
            </a:p>
          </p:txBody>
        </p:sp>
        <p:grpSp>
          <p:nvGrpSpPr>
            <p:cNvPr id="105" name="Group 12212"/>
            <p:cNvGrpSpPr>
              <a:grpSpLocks noChangeAspect="1"/>
            </p:cNvGrpSpPr>
            <p:nvPr/>
          </p:nvGrpSpPr>
          <p:grpSpPr bwMode="auto">
            <a:xfrm flipH="1" flipV="1">
              <a:off x="3145465" y="5556250"/>
              <a:ext cx="116681" cy="203200"/>
              <a:chOff x="1197" y="2407"/>
              <a:chExt cx="489" cy="857"/>
            </a:xfrm>
          </p:grpSpPr>
          <p:sp>
            <p:nvSpPr>
              <p:cNvPr id="166" name="Line 12213"/>
              <p:cNvSpPr>
                <a:spLocks noChangeAspect="1" noChangeShapeType="1"/>
              </p:cNvSpPr>
              <p:nvPr/>
            </p:nvSpPr>
            <p:spPr bwMode="auto">
              <a:xfrm>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67" name="Line 12214"/>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nvGrpSpPr>
              <p:cNvPr id="168" name="Group 12215"/>
              <p:cNvGrpSpPr>
                <a:grpSpLocks noChangeAspect="1"/>
              </p:cNvGrpSpPr>
              <p:nvPr/>
            </p:nvGrpSpPr>
            <p:grpSpPr bwMode="auto">
              <a:xfrm flipH="1">
                <a:off x="1494" y="2407"/>
                <a:ext cx="117" cy="857"/>
                <a:chOff x="1275" y="2407"/>
                <a:chExt cx="117" cy="857"/>
              </a:xfrm>
            </p:grpSpPr>
            <p:sp>
              <p:nvSpPr>
                <p:cNvPr id="171" name="Line 12216"/>
                <p:cNvSpPr>
                  <a:spLocks noChangeAspect="1" noChangeShapeType="1"/>
                </p:cNvSpPr>
                <p:nvPr/>
              </p:nvSpPr>
              <p:spPr bwMode="auto">
                <a:xfrm flipV="1">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72" name="Line 12217"/>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sp>
            <p:nvSpPr>
              <p:cNvPr id="169" name="Line 12218"/>
              <p:cNvSpPr>
                <a:spLocks noChangeAspect="1" noChangeShapeType="1"/>
              </p:cNvSpPr>
              <p:nvPr/>
            </p:nvSpPr>
            <p:spPr bwMode="auto">
              <a:xfrm rot="-2319588" flipH="1" flipV="1">
                <a:off x="1197" y="2459"/>
                <a:ext cx="0" cy="334"/>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70" name="Line 12219"/>
              <p:cNvSpPr>
                <a:spLocks noChangeAspect="1" noChangeShapeType="1"/>
              </p:cNvSpPr>
              <p:nvPr/>
            </p:nvSpPr>
            <p:spPr bwMode="auto">
              <a:xfrm rot="2319588" flipV="1">
                <a:off x="1686" y="2464"/>
                <a:ext cx="0" cy="334"/>
              </a:xfrm>
              <a:prstGeom prst="line">
                <a:avLst/>
              </a:prstGeom>
              <a:noFill/>
              <a:ln w="25400">
                <a:solidFill>
                  <a:srgbClr val="42865C"/>
                </a:solidFill>
                <a:round/>
                <a:headEnd type="none" w="sm" len="sm"/>
                <a:tailEnd type="none" w="sm" len="sm"/>
              </a:ln>
              <a:effectLst/>
            </p:spPr>
            <p:txBody>
              <a:bodyPr/>
              <a:lstStyle/>
              <a:p>
                <a:endParaRPr lang="en-US" sz="800"/>
              </a:p>
            </p:txBody>
          </p:sp>
        </p:grpSp>
        <p:grpSp>
          <p:nvGrpSpPr>
            <p:cNvPr id="106" name="Group 12224"/>
            <p:cNvGrpSpPr>
              <a:grpSpLocks noChangeAspect="1"/>
            </p:cNvGrpSpPr>
            <p:nvPr/>
          </p:nvGrpSpPr>
          <p:grpSpPr bwMode="auto">
            <a:xfrm flipH="1" flipV="1">
              <a:off x="2855746" y="5560219"/>
              <a:ext cx="115888" cy="203200"/>
              <a:chOff x="1197" y="2407"/>
              <a:chExt cx="489" cy="857"/>
            </a:xfrm>
          </p:grpSpPr>
          <p:sp>
            <p:nvSpPr>
              <p:cNvPr id="159" name="Line 12225"/>
              <p:cNvSpPr>
                <a:spLocks noChangeAspect="1" noChangeShapeType="1"/>
              </p:cNvSpPr>
              <p:nvPr/>
            </p:nvSpPr>
            <p:spPr bwMode="auto">
              <a:xfrm>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60" name="Line 12226"/>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nvGrpSpPr>
              <p:cNvPr id="161" name="Group 12227"/>
              <p:cNvGrpSpPr>
                <a:grpSpLocks noChangeAspect="1"/>
              </p:cNvGrpSpPr>
              <p:nvPr/>
            </p:nvGrpSpPr>
            <p:grpSpPr bwMode="auto">
              <a:xfrm flipH="1">
                <a:off x="1494" y="2407"/>
                <a:ext cx="117" cy="857"/>
                <a:chOff x="1275" y="2407"/>
                <a:chExt cx="117" cy="857"/>
              </a:xfrm>
            </p:grpSpPr>
            <p:sp>
              <p:nvSpPr>
                <p:cNvPr id="164" name="Line 12228"/>
                <p:cNvSpPr>
                  <a:spLocks noChangeAspect="1" noChangeShapeType="1"/>
                </p:cNvSpPr>
                <p:nvPr/>
              </p:nvSpPr>
              <p:spPr bwMode="auto">
                <a:xfrm flipV="1">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65" name="Line 12229"/>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sp>
            <p:nvSpPr>
              <p:cNvPr id="162" name="Line 12230"/>
              <p:cNvSpPr>
                <a:spLocks noChangeAspect="1" noChangeShapeType="1"/>
              </p:cNvSpPr>
              <p:nvPr/>
            </p:nvSpPr>
            <p:spPr bwMode="auto">
              <a:xfrm rot="-2319588" flipH="1" flipV="1">
                <a:off x="1197" y="2459"/>
                <a:ext cx="0" cy="334"/>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63" name="Line 12231"/>
              <p:cNvSpPr>
                <a:spLocks noChangeAspect="1" noChangeShapeType="1"/>
              </p:cNvSpPr>
              <p:nvPr/>
            </p:nvSpPr>
            <p:spPr bwMode="auto">
              <a:xfrm rot="2319588" flipV="1">
                <a:off x="1686" y="2464"/>
                <a:ext cx="0" cy="334"/>
              </a:xfrm>
              <a:prstGeom prst="line">
                <a:avLst/>
              </a:prstGeom>
              <a:noFill/>
              <a:ln w="25400">
                <a:solidFill>
                  <a:srgbClr val="42865C"/>
                </a:solidFill>
                <a:round/>
                <a:headEnd type="none" w="sm" len="sm"/>
                <a:tailEnd type="none" w="sm" len="sm"/>
              </a:ln>
              <a:effectLst/>
            </p:spPr>
            <p:txBody>
              <a:bodyPr/>
              <a:lstStyle/>
              <a:p>
                <a:endParaRPr lang="en-US" sz="800"/>
              </a:p>
            </p:txBody>
          </p:sp>
        </p:grpSp>
        <p:grpSp>
          <p:nvGrpSpPr>
            <p:cNvPr id="107" name="Group 12232"/>
            <p:cNvGrpSpPr>
              <a:grpSpLocks noChangeAspect="1"/>
            </p:cNvGrpSpPr>
            <p:nvPr/>
          </p:nvGrpSpPr>
          <p:grpSpPr bwMode="auto">
            <a:xfrm flipH="1" flipV="1">
              <a:off x="2551740" y="5560219"/>
              <a:ext cx="116681" cy="203200"/>
              <a:chOff x="1197" y="2407"/>
              <a:chExt cx="489" cy="857"/>
            </a:xfrm>
          </p:grpSpPr>
          <p:sp>
            <p:nvSpPr>
              <p:cNvPr id="152" name="Line 12233"/>
              <p:cNvSpPr>
                <a:spLocks noChangeAspect="1" noChangeShapeType="1"/>
              </p:cNvSpPr>
              <p:nvPr/>
            </p:nvSpPr>
            <p:spPr bwMode="auto">
              <a:xfrm>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53" name="Line 12234"/>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nvGrpSpPr>
              <p:cNvPr id="154" name="Group 12235"/>
              <p:cNvGrpSpPr>
                <a:grpSpLocks noChangeAspect="1"/>
              </p:cNvGrpSpPr>
              <p:nvPr/>
            </p:nvGrpSpPr>
            <p:grpSpPr bwMode="auto">
              <a:xfrm flipH="1">
                <a:off x="1494" y="2407"/>
                <a:ext cx="117" cy="857"/>
                <a:chOff x="1275" y="2407"/>
                <a:chExt cx="117" cy="857"/>
              </a:xfrm>
            </p:grpSpPr>
            <p:sp>
              <p:nvSpPr>
                <p:cNvPr id="157" name="Line 12236"/>
                <p:cNvSpPr>
                  <a:spLocks noChangeAspect="1" noChangeShapeType="1"/>
                </p:cNvSpPr>
                <p:nvPr/>
              </p:nvSpPr>
              <p:spPr bwMode="auto">
                <a:xfrm flipV="1">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58" name="Line 12237"/>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sp>
            <p:nvSpPr>
              <p:cNvPr id="155" name="Line 12238"/>
              <p:cNvSpPr>
                <a:spLocks noChangeAspect="1" noChangeShapeType="1"/>
              </p:cNvSpPr>
              <p:nvPr/>
            </p:nvSpPr>
            <p:spPr bwMode="auto">
              <a:xfrm rot="-2319588" flipH="1" flipV="1">
                <a:off x="1197" y="2459"/>
                <a:ext cx="0" cy="334"/>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56" name="Line 12239"/>
              <p:cNvSpPr>
                <a:spLocks noChangeAspect="1" noChangeShapeType="1"/>
              </p:cNvSpPr>
              <p:nvPr/>
            </p:nvSpPr>
            <p:spPr bwMode="auto">
              <a:xfrm rot="2319588" flipV="1">
                <a:off x="1686" y="2464"/>
                <a:ext cx="0" cy="334"/>
              </a:xfrm>
              <a:prstGeom prst="line">
                <a:avLst/>
              </a:prstGeom>
              <a:noFill/>
              <a:ln w="25400">
                <a:solidFill>
                  <a:srgbClr val="42865C"/>
                </a:solidFill>
                <a:round/>
                <a:headEnd type="none" w="sm" len="sm"/>
                <a:tailEnd type="none" w="sm" len="sm"/>
              </a:ln>
              <a:effectLst/>
            </p:spPr>
            <p:txBody>
              <a:bodyPr/>
              <a:lstStyle/>
              <a:p>
                <a:endParaRPr lang="en-US" sz="800"/>
              </a:p>
            </p:txBody>
          </p:sp>
        </p:grpSp>
        <p:grpSp>
          <p:nvGrpSpPr>
            <p:cNvPr id="108" name="Group 12240"/>
            <p:cNvGrpSpPr>
              <a:grpSpLocks noChangeAspect="1"/>
            </p:cNvGrpSpPr>
            <p:nvPr/>
          </p:nvGrpSpPr>
          <p:grpSpPr bwMode="auto">
            <a:xfrm flipH="1" flipV="1">
              <a:off x="2274721" y="5560219"/>
              <a:ext cx="115094" cy="203200"/>
              <a:chOff x="1197" y="2407"/>
              <a:chExt cx="489" cy="857"/>
            </a:xfrm>
          </p:grpSpPr>
          <p:sp>
            <p:nvSpPr>
              <p:cNvPr id="145" name="Line 12241"/>
              <p:cNvSpPr>
                <a:spLocks noChangeAspect="1" noChangeShapeType="1"/>
              </p:cNvSpPr>
              <p:nvPr/>
            </p:nvSpPr>
            <p:spPr bwMode="auto">
              <a:xfrm>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46" name="Line 12242"/>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nvGrpSpPr>
              <p:cNvPr id="147" name="Group 12243"/>
              <p:cNvGrpSpPr>
                <a:grpSpLocks noChangeAspect="1"/>
              </p:cNvGrpSpPr>
              <p:nvPr/>
            </p:nvGrpSpPr>
            <p:grpSpPr bwMode="auto">
              <a:xfrm flipH="1">
                <a:off x="1494" y="2407"/>
                <a:ext cx="117" cy="857"/>
                <a:chOff x="1275" y="2407"/>
                <a:chExt cx="117" cy="857"/>
              </a:xfrm>
            </p:grpSpPr>
            <p:sp>
              <p:nvSpPr>
                <p:cNvPr id="150" name="Line 12244"/>
                <p:cNvSpPr>
                  <a:spLocks noChangeAspect="1" noChangeShapeType="1"/>
                </p:cNvSpPr>
                <p:nvPr/>
              </p:nvSpPr>
              <p:spPr bwMode="auto">
                <a:xfrm flipV="1">
                  <a:off x="1392" y="2736"/>
                  <a:ext cx="0" cy="528"/>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51" name="Line 12245"/>
                <p:cNvSpPr>
                  <a:spLocks noChangeAspect="1" noChangeShapeType="1"/>
                </p:cNvSpPr>
                <p:nvPr/>
              </p:nvSpPr>
              <p:spPr bwMode="auto">
                <a:xfrm rot="-2319588" flipH="1" flipV="1">
                  <a:off x="1275" y="2407"/>
                  <a:ext cx="0" cy="384"/>
                </a:xfrm>
                <a:prstGeom prst="line">
                  <a:avLst/>
                </a:prstGeom>
                <a:noFill/>
                <a:ln w="25400">
                  <a:solidFill>
                    <a:srgbClr val="42865C"/>
                  </a:solidFill>
                  <a:round/>
                  <a:headEnd type="none" w="sm" len="sm"/>
                  <a:tailEnd type="none" w="sm" len="sm"/>
                </a:ln>
                <a:effectLst/>
              </p:spPr>
              <p:txBody>
                <a:bodyPr/>
                <a:lstStyle/>
                <a:p>
                  <a:endParaRPr lang="en-US" sz="800"/>
                </a:p>
              </p:txBody>
            </p:sp>
          </p:grpSp>
          <p:sp>
            <p:nvSpPr>
              <p:cNvPr id="148" name="Line 12246"/>
              <p:cNvSpPr>
                <a:spLocks noChangeAspect="1" noChangeShapeType="1"/>
              </p:cNvSpPr>
              <p:nvPr/>
            </p:nvSpPr>
            <p:spPr bwMode="auto">
              <a:xfrm rot="-2319588" flipH="1" flipV="1">
                <a:off x="1197" y="2459"/>
                <a:ext cx="0" cy="334"/>
              </a:xfrm>
              <a:prstGeom prst="line">
                <a:avLst/>
              </a:prstGeom>
              <a:noFill/>
              <a:ln w="25400">
                <a:solidFill>
                  <a:srgbClr val="42865C"/>
                </a:solidFill>
                <a:round/>
                <a:headEnd type="none" w="sm" len="sm"/>
                <a:tailEnd type="none" w="sm" len="sm"/>
              </a:ln>
              <a:effectLst/>
            </p:spPr>
            <p:txBody>
              <a:bodyPr/>
              <a:lstStyle/>
              <a:p>
                <a:endParaRPr lang="en-US" sz="800"/>
              </a:p>
            </p:txBody>
          </p:sp>
          <p:sp>
            <p:nvSpPr>
              <p:cNvPr id="149" name="Line 12247"/>
              <p:cNvSpPr>
                <a:spLocks noChangeAspect="1" noChangeShapeType="1"/>
              </p:cNvSpPr>
              <p:nvPr/>
            </p:nvSpPr>
            <p:spPr bwMode="auto">
              <a:xfrm rot="2319588" flipV="1">
                <a:off x="1686" y="2464"/>
                <a:ext cx="0" cy="334"/>
              </a:xfrm>
              <a:prstGeom prst="line">
                <a:avLst/>
              </a:prstGeom>
              <a:noFill/>
              <a:ln w="25400">
                <a:solidFill>
                  <a:srgbClr val="42865C"/>
                </a:solidFill>
                <a:round/>
                <a:headEnd type="none" w="sm" len="sm"/>
                <a:tailEnd type="none" w="sm" len="sm"/>
              </a:ln>
              <a:effectLst/>
            </p:spPr>
            <p:txBody>
              <a:bodyPr/>
              <a:lstStyle/>
              <a:p>
                <a:endParaRPr lang="en-US" sz="800"/>
              </a:p>
            </p:txBody>
          </p:sp>
        </p:grpSp>
        <p:grpSp>
          <p:nvGrpSpPr>
            <p:cNvPr id="109" name="Group 12248"/>
            <p:cNvGrpSpPr>
              <a:grpSpLocks noChangeAspect="1"/>
            </p:cNvGrpSpPr>
            <p:nvPr/>
          </p:nvGrpSpPr>
          <p:grpSpPr bwMode="auto">
            <a:xfrm rot="17750728" flipH="1" flipV="1">
              <a:off x="1775452" y="5953125"/>
              <a:ext cx="115888" cy="203200"/>
              <a:chOff x="1197" y="2407"/>
              <a:chExt cx="489" cy="857"/>
            </a:xfrm>
          </p:grpSpPr>
          <p:sp>
            <p:nvSpPr>
              <p:cNvPr id="138" name="Line 12249"/>
              <p:cNvSpPr>
                <a:spLocks noChangeAspect="1" noChangeShapeType="1"/>
              </p:cNvSpPr>
              <p:nvPr/>
            </p:nvSpPr>
            <p:spPr bwMode="auto">
              <a:xfrm>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39" name="Line 12250"/>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nvGrpSpPr>
              <p:cNvPr id="140" name="Group 12251"/>
              <p:cNvGrpSpPr>
                <a:grpSpLocks noChangeAspect="1"/>
              </p:cNvGrpSpPr>
              <p:nvPr/>
            </p:nvGrpSpPr>
            <p:grpSpPr bwMode="auto">
              <a:xfrm flipH="1">
                <a:off x="1494" y="2407"/>
                <a:ext cx="117" cy="857"/>
                <a:chOff x="1275" y="2407"/>
                <a:chExt cx="117" cy="857"/>
              </a:xfrm>
            </p:grpSpPr>
            <p:sp>
              <p:nvSpPr>
                <p:cNvPr id="143" name="Line 12252"/>
                <p:cNvSpPr>
                  <a:spLocks noChangeAspect="1" noChangeShapeType="1"/>
                </p:cNvSpPr>
                <p:nvPr/>
              </p:nvSpPr>
              <p:spPr bwMode="auto">
                <a:xfrm flipV="1">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44" name="Line 12253"/>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sp>
            <p:nvSpPr>
              <p:cNvPr id="141" name="Line 12254"/>
              <p:cNvSpPr>
                <a:spLocks noChangeAspect="1" noChangeShapeType="1"/>
              </p:cNvSpPr>
              <p:nvPr/>
            </p:nvSpPr>
            <p:spPr bwMode="auto">
              <a:xfrm rot="-2319588" flipH="1" flipV="1">
                <a:off x="1197" y="2459"/>
                <a:ext cx="0" cy="334"/>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42" name="Line 12255"/>
              <p:cNvSpPr>
                <a:spLocks noChangeAspect="1" noChangeShapeType="1"/>
              </p:cNvSpPr>
              <p:nvPr/>
            </p:nvSpPr>
            <p:spPr bwMode="auto">
              <a:xfrm rot="2319588" flipV="1">
                <a:off x="1686" y="2464"/>
                <a:ext cx="0" cy="334"/>
              </a:xfrm>
              <a:prstGeom prst="line">
                <a:avLst/>
              </a:prstGeom>
              <a:noFill/>
              <a:ln w="25400">
                <a:solidFill>
                  <a:srgbClr val="C00000"/>
                </a:solidFill>
                <a:round/>
                <a:headEnd type="none" w="sm" len="sm"/>
                <a:tailEnd type="none" w="sm" len="sm"/>
              </a:ln>
              <a:effectLst/>
            </p:spPr>
            <p:txBody>
              <a:bodyPr/>
              <a:lstStyle/>
              <a:p>
                <a:endParaRPr lang="en-US" sz="800"/>
              </a:p>
            </p:txBody>
          </p:sp>
        </p:grpSp>
        <p:grpSp>
          <p:nvGrpSpPr>
            <p:cNvPr id="110" name="Group 12264"/>
            <p:cNvGrpSpPr>
              <a:grpSpLocks noChangeAspect="1"/>
            </p:cNvGrpSpPr>
            <p:nvPr/>
          </p:nvGrpSpPr>
          <p:grpSpPr bwMode="auto">
            <a:xfrm rot="16931408" flipH="1" flipV="1">
              <a:off x="1988177" y="5743575"/>
              <a:ext cx="115888" cy="203200"/>
              <a:chOff x="1197" y="2407"/>
              <a:chExt cx="489" cy="857"/>
            </a:xfrm>
          </p:grpSpPr>
          <p:sp>
            <p:nvSpPr>
              <p:cNvPr id="131" name="Line 12265"/>
              <p:cNvSpPr>
                <a:spLocks noChangeAspect="1" noChangeShapeType="1"/>
              </p:cNvSpPr>
              <p:nvPr/>
            </p:nvSpPr>
            <p:spPr bwMode="auto">
              <a:xfrm>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32" name="Line 12266"/>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nvGrpSpPr>
              <p:cNvPr id="133" name="Group 12267"/>
              <p:cNvGrpSpPr>
                <a:grpSpLocks noChangeAspect="1"/>
              </p:cNvGrpSpPr>
              <p:nvPr/>
            </p:nvGrpSpPr>
            <p:grpSpPr bwMode="auto">
              <a:xfrm flipH="1">
                <a:off x="1494" y="2407"/>
                <a:ext cx="117" cy="857"/>
                <a:chOff x="1275" y="2407"/>
                <a:chExt cx="117" cy="857"/>
              </a:xfrm>
            </p:grpSpPr>
            <p:sp>
              <p:nvSpPr>
                <p:cNvPr id="136" name="Line 12268"/>
                <p:cNvSpPr>
                  <a:spLocks noChangeAspect="1" noChangeShapeType="1"/>
                </p:cNvSpPr>
                <p:nvPr/>
              </p:nvSpPr>
              <p:spPr bwMode="auto">
                <a:xfrm flipV="1">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37" name="Line 12269"/>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sp>
            <p:nvSpPr>
              <p:cNvPr id="134" name="Line 12270"/>
              <p:cNvSpPr>
                <a:spLocks noChangeAspect="1" noChangeShapeType="1"/>
              </p:cNvSpPr>
              <p:nvPr/>
            </p:nvSpPr>
            <p:spPr bwMode="auto">
              <a:xfrm rot="-2319588" flipH="1" flipV="1">
                <a:off x="1197" y="2459"/>
                <a:ext cx="0" cy="334"/>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35" name="Line 12271"/>
              <p:cNvSpPr>
                <a:spLocks noChangeAspect="1" noChangeShapeType="1"/>
              </p:cNvSpPr>
              <p:nvPr/>
            </p:nvSpPr>
            <p:spPr bwMode="auto">
              <a:xfrm rot="2319588" flipV="1">
                <a:off x="1686" y="2464"/>
                <a:ext cx="0" cy="334"/>
              </a:xfrm>
              <a:prstGeom prst="line">
                <a:avLst/>
              </a:prstGeom>
              <a:noFill/>
              <a:ln w="25400">
                <a:solidFill>
                  <a:srgbClr val="C00000"/>
                </a:solidFill>
                <a:round/>
                <a:headEnd type="none" w="sm" len="sm"/>
                <a:tailEnd type="none" w="sm" len="sm"/>
              </a:ln>
              <a:effectLst/>
            </p:spPr>
            <p:txBody>
              <a:bodyPr/>
              <a:lstStyle/>
              <a:p>
                <a:endParaRPr lang="en-US" sz="800"/>
              </a:p>
            </p:txBody>
          </p:sp>
        </p:grpSp>
        <p:grpSp>
          <p:nvGrpSpPr>
            <p:cNvPr id="111" name="Group 12272"/>
            <p:cNvGrpSpPr>
              <a:grpSpLocks noChangeAspect="1"/>
            </p:cNvGrpSpPr>
            <p:nvPr/>
          </p:nvGrpSpPr>
          <p:grpSpPr bwMode="auto">
            <a:xfrm rot="14598285" flipH="1" flipV="1">
              <a:off x="2429502" y="5757069"/>
              <a:ext cx="115888" cy="203200"/>
              <a:chOff x="1197" y="2407"/>
              <a:chExt cx="489" cy="857"/>
            </a:xfrm>
          </p:grpSpPr>
          <p:sp>
            <p:nvSpPr>
              <p:cNvPr id="124" name="Line 12273"/>
              <p:cNvSpPr>
                <a:spLocks noChangeAspect="1" noChangeShapeType="1"/>
              </p:cNvSpPr>
              <p:nvPr/>
            </p:nvSpPr>
            <p:spPr bwMode="auto">
              <a:xfrm>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25" name="Line 12274"/>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nvGrpSpPr>
              <p:cNvPr id="126" name="Group 12275"/>
              <p:cNvGrpSpPr>
                <a:grpSpLocks noChangeAspect="1"/>
              </p:cNvGrpSpPr>
              <p:nvPr/>
            </p:nvGrpSpPr>
            <p:grpSpPr bwMode="auto">
              <a:xfrm flipH="1">
                <a:off x="1494" y="2407"/>
                <a:ext cx="117" cy="857"/>
                <a:chOff x="1275" y="2407"/>
                <a:chExt cx="117" cy="857"/>
              </a:xfrm>
            </p:grpSpPr>
            <p:sp>
              <p:nvSpPr>
                <p:cNvPr id="129" name="Line 12276"/>
                <p:cNvSpPr>
                  <a:spLocks noChangeAspect="1" noChangeShapeType="1"/>
                </p:cNvSpPr>
                <p:nvPr/>
              </p:nvSpPr>
              <p:spPr bwMode="auto">
                <a:xfrm flipV="1">
                  <a:off x="1392" y="2736"/>
                  <a:ext cx="0" cy="528"/>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30" name="Line 12277"/>
                <p:cNvSpPr>
                  <a:spLocks noChangeAspect="1" noChangeShapeType="1"/>
                </p:cNvSpPr>
                <p:nvPr/>
              </p:nvSpPr>
              <p:spPr bwMode="auto">
                <a:xfrm rot="-2319588" flipH="1" flipV="1">
                  <a:off x="1275" y="2407"/>
                  <a:ext cx="0" cy="384"/>
                </a:xfrm>
                <a:prstGeom prst="line">
                  <a:avLst/>
                </a:prstGeom>
                <a:noFill/>
                <a:ln w="25400">
                  <a:solidFill>
                    <a:srgbClr val="C00000"/>
                  </a:solidFill>
                  <a:round/>
                  <a:headEnd type="none" w="sm" len="sm"/>
                  <a:tailEnd type="none" w="sm" len="sm"/>
                </a:ln>
                <a:effectLst/>
              </p:spPr>
              <p:txBody>
                <a:bodyPr/>
                <a:lstStyle/>
                <a:p>
                  <a:endParaRPr lang="en-US" sz="800"/>
                </a:p>
              </p:txBody>
            </p:sp>
          </p:grpSp>
          <p:sp>
            <p:nvSpPr>
              <p:cNvPr id="127" name="Line 12278"/>
              <p:cNvSpPr>
                <a:spLocks noChangeAspect="1" noChangeShapeType="1"/>
              </p:cNvSpPr>
              <p:nvPr/>
            </p:nvSpPr>
            <p:spPr bwMode="auto">
              <a:xfrm rot="-2319588" flipH="1" flipV="1">
                <a:off x="1197" y="2459"/>
                <a:ext cx="0" cy="334"/>
              </a:xfrm>
              <a:prstGeom prst="line">
                <a:avLst/>
              </a:prstGeom>
              <a:noFill/>
              <a:ln w="25400">
                <a:solidFill>
                  <a:srgbClr val="C00000"/>
                </a:solidFill>
                <a:round/>
                <a:headEnd type="none" w="sm" len="sm"/>
                <a:tailEnd type="none" w="sm" len="sm"/>
              </a:ln>
              <a:effectLst/>
            </p:spPr>
            <p:txBody>
              <a:bodyPr/>
              <a:lstStyle/>
              <a:p>
                <a:endParaRPr lang="en-US" sz="800"/>
              </a:p>
            </p:txBody>
          </p:sp>
          <p:sp>
            <p:nvSpPr>
              <p:cNvPr id="128" name="Line 12279"/>
              <p:cNvSpPr>
                <a:spLocks noChangeAspect="1" noChangeShapeType="1"/>
              </p:cNvSpPr>
              <p:nvPr/>
            </p:nvSpPr>
            <p:spPr bwMode="auto">
              <a:xfrm rot="2319588" flipV="1">
                <a:off x="1686" y="2464"/>
                <a:ext cx="0" cy="334"/>
              </a:xfrm>
              <a:prstGeom prst="line">
                <a:avLst/>
              </a:prstGeom>
              <a:noFill/>
              <a:ln w="25400">
                <a:solidFill>
                  <a:srgbClr val="C00000"/>
                </a:solidFill>
                <a:round/>
                <a:headEnd type="none" w="sm" len="sm"/>
                <a:tailEnd type="none" w="sm" len="sm"/>
              </a:ln>
              <a:effectLst/>
            </p:spPr>
            <p:txBody>
              <a:bodyPr/>
              <a:lstStyle/>
              <a:p>
                <a:endParaRPr lang="en-US" sz="800"/>
              </a:p>
            </p:txBody>
          </p:sp>
        </p:grpSp>
        <p:grpSp>
          <p:nvGrpSpPr>
            <p:cNvPr id="112" name="Group 12280"/>
            <p:cNvGrpSpPr>
              <a:grpSpLocks noChangeAspect="1"/>
            </p:cNvGrpSpPr>
            <p:nvPr/>
          </p:nvGrpSpPr>
          <p:grpSpPr bwMode="auto">
            <a:xfrm rot="16200000" flipH="1" flipV="1">
              <a:off x="2978777" y="5722144"/>
              <a:ext cx="116681" cy="203200"/>
              <a:chOff x="1197" y="2407"/>
              <a:chExt cx="489" cy="857"/>
            </a:xfrm>
          </p:grpSpPr>
          <p:sp>
            <p:nvSpPr>
              <p:cNvPr id="117" name="Line 12281"/>
              <p:cNvSpPr>
                <a:spLocks noChangeAspect="1" noChangeShapeType="1"/>
              </p:cNvSpPr>
              <p:nvPr/>
            </p:nvSpPr>
            <p:spPr bwMode="auto">
              <a:xfrm>
                <a:off x="1392" y="2736"/>
                <a:ext cx="0" cy="528"/>
              </a:xfrm>
              <a:prstGeom prst="line">
                <a:avLst/>
              </a:prstGeom>
              <a:noFill/>
              <a:ln w="38100">
                <a:solidFill>
                  <a:srgbClr val="C00000"/>
                </a:solidFill>
                <a:round/>
                <a:headEnd type="none" w="sm" len="sm"/>
                <a:tailEnd type="none" w="sm" len="sm"/>
              </a:ln>
              <a:effectLst/>
            </p:spPr>
            <p:txBody>
              <a:bodyPr/>
              <a:lstStyle/>
              <a:p>
                <a:endParaRPr lang="en-US" sz="800"/>
              </a:p>
            </p:txBody>
          </p:sp>
          <p:sp>
            <p:nvSpPr>
              <p:cNvPr id="118" name="Line 12282"/>
              <p:cNvSpPr>
                <a:spLocks noChangeAspect="1" noChangeShapeType="1"/>
              </p:cNvSpPr>
              <p:nvPr/>
            </p:nvSpPr>
            <p:spPr bwMode="auto">
              <a:xfrm rot="-2319588" flipH="1" flipV="1">
                <a:off x="1275" y="2407"/>
                <a:ext cx="0" cy="384"/>
              </a:xfrm>
              <a:prstGeom prst="line">
                <a:avLst/>
              </a:prstGeom>
              <a:noFill/>
              <a:ln w="38100">
                <a:solidFill>
                  <a:srgbClr val="C00000"/>
                </a:solidFill>
                <a:round/>
                <a:headEnd type="none" w="sm" len="sm"/>
                <a:tailEnd type="none" w="sm" len="sm"/>
              </a:ln>
              <a:effectLst/>
            </p:spPr>
            <p:txBody>
              <a:bodyPr/>
              <a:lstStyle/>
              <a:p>
                <a:endParaRPr lang="en-US" sz="800"/>
              </a:p>
            </p:txBody>
          </p:sp>
          <p:grpSp>
            <p:nvGrpSpPr>
              <p:cNvPr id="119" name="Group 12283"/>
              <p:cNvGrpSpPr>
                <a:grpSpLocks noChangeAspect="1"/>
              </p:cNvGrpSpPr>
              <p:nvPr/>
            </p:nvGrpSpPr>
            <p:grpSpPr bwMode="auto">
              <a:xfrm flipH="1">
                <a:off x="1494" y="2407"/>
                <a:ext cx="117" cy="857"/>
                <a:chOff x="1275" y="2407"/>
                <a:chExt cx="117" cy="857"/>
              </a:xfrm>
            </p:grpSpPr>
            <p:sp>
              <p:nvSpPr>
                <p:cNvPr id="122" name="Line 12284"/>
                <p:cNvSpPr>
                  <a:spLocks noChangeAspect="1" noChangeShapeType="1"/>
                </p:cNvSpPr>
                <p:nvPr/>
              </p:nvSpPr>
              <p:spPr bwMode="auto">
                <a:xfrm flipV="1">
                  <a:off x="1392" y="2736"/>
                  <a:ext cx="0" cy="528"/>
                </a:xfrm>
                <a:prstGeom prst="line">
                  <a:avLst/>
                </a:prstGeom>
                <a:noFill/>
                <a:ln w="38100">
                  <a:solidFill>
                    <a:srgbClr val="C00000"/>
                  </a:solidFill>
                  <a:round/>
                  <a:headEnd type="none" w="sm" len="sm"/>
                  <a:tailEnd type="none" w="sm" len="sm"/>
                </a:ln>
                <a:effectLst/>
              </p:spPr>
              <p:txBody>
                <a:bodyPr/>
                <a:lstStyle/>
                <a:p>
                  <a:endParaRPr lang="en-US" sz="800"/>
                </a:p>
              </p:txBody>
            </p:sp>
            <p:sp>
              <p:nvSpPr>
                <p:cNvPr id="123" name="Line 12285"/>
                <p:cNvSpPr>
                  <a:spLocks noChangeAspect="1" noChangeShapeType="1"/>
                </p:cNvSpPr>
                <p:nvPr/>
              </p:nvSpPr>
              <p:spPr bwMode="auto">
                <a:xfrm rot="-2319588" flipH="1" flipV="1">
                  <a:off x="1275" y="2407"/>
                  <a:ext cx="0" cy="384"/>
                </a:xfrm>
                <a:prstGeom prst="line">
                  <a:avLst/>
                </a:prstGeom>
                <a:noFill/>
                <a:ln w="38100">
                  <a:solidFill>
                    <a:srgbClr val="C00000"/>
                  </a:solidFill>
                  <a:round/>
                  <a:headEnd type="none" w="sm" len="sm"/>
                  <a:tailEnd type="none" w="sm" len="sm"/>
                </a:ln>
                <a:effectLst/>
              </p:spPr>
              <p:txBody>
                <a:bodyPr/>
                <a:lstStyle/>
                <a:p>
                  <a:endParaRPr lang="en-US" sz="800"/>
                </a:p>
              </p:txBody>
            </p:sp>
          </p:grpSp>
          <p:sp>
            <p:nvSpPr>
              <p:cNvPr id="120" name="Line 12286"/>
              <p:cNvSpPr>
                <a:spLocks noChangeAspect="1" noChangeShapeType="1"/>
              </p:cNvSpPr>
              <p:nvPr/>
            </p:nvSpPr>
            <p:spPr bwMode="auto">
              <a:xfrm rot="-2319588" flipH="1" flipV="1">
                <a:off x="1197" y="2459"/>
                <a:ext cx="0" cy="334"/>
              </a:xfrm>
              <a:prstGeom prst="line">
                <a:avLst/>
              </a:prstGeom>
              <a:noFill/>
              <a:ln w="38100">
                <a:solidFill>
                  <a:srgbClr val="C00000"/>
                </a:solidFill>
                <a:round/>
                <a:headEnd type="none" w="sm" len="sm"/>
                <a:tailEnd type="none" w="sm" len="sm"/>
              </a:ln>
              <a:effectLst/>
            </p:spPr>
            <p:txBody>
              <a:bodyPr/>
              <a:lstStyle/>
              <a:p>
                <a:endParaRPr lang="en-US" sz="800"/>
              </a:p>
            </p:txBody>
          </p:sp>
          <p:sp>
            <p:nvSpPr>
              <p:cNvPr id="121" name="Line 12287"/>
              <p:cNvSpPr>
                <a:spLocks noChangeAspect="1" noChangeShapeType="1"/>
              </p:cNvSpPr>
              <p:nvPr/>
            </p:nvSpPr>
            <p:spPr bwMode="auto">
              <a:xfrm rot="2319588" flipV="1">
                <a:off x="1686" y="2464"/>
                <a:ext cx="0" cy="334"/>
              </a:xfrm>
              <a:prstGeom prst="line">
                <a:avLst/>
              </a:prstGeom>
              <a:noFill/>
              <a:ln w="38100">
                <a:solidFill>
                  <a:srgbClr val="C00000"/>
                </a:solidFill>
                <a:round/>
                <a:headEnd type="none" w="sm" len="sm"/>
                <a:tailEnd type="none" w="sm" len="sm"/>
              </a:ln>
              <a:effectLst/>
            </p:spPr>
            <p:txBody>
              <a:bodyPr/>
              <a:lstStyle/>
              <a:p>
                <a:endParaRPr lang="en-US" sz="800"/>
              </a:p>
            </p:txBody>
          </p:sp>
        </p:grpSp>
        <p:sp>
          <p:nvSpPr>
            <p:cNvPr id="113" name="Text Box 12288"/>
            <p:cNvSpPr txBox="1">
              <a:spLocks noChangeAspect="1" noChangeArrowheads="1"/>
            </p:cNvSpPr>
            <p:nvPr/>
          </p:nvSpPr>
          <p:spPr bwMode="auto">
            <a:xfrm>
              <a:off x="3223252" y="5592762"/>
              <a:ext cx="573881" cy="176213"/>
            </a:xfrm>
            <a:prstGeom prst="rect">
              <a:avLst/>
            </a:prstGeom>
            <a:noFill/>
            <a:ln w="57150">
              <a:noFill/>
              <a:miter lim="800000"/>
              <a:headEnd/>
              <a:tailEnd/>
            </a:ln>
            <a:effectLst/>
          </p:spPr>
          <p:txBody>
            <a:bodyPr wrap="none"/>
            <a:lstStyle/>
            <a:p>
              <a:r>
                <a:rPr lang="en-US" sz="800" dirty="0" smtClean="0"/>
                <a:t>ADC</a:t>
              </a:r>
              <a:endParaRPr lang="en-US" sz="800" dirty="0"/>
            </a:p>
          </p:txBody>
        </p:sp>
        <p:sp>
          <p:nvSpPr>
            <p:cNvPr id="114" name="Text Box 12289"/>
            <p:cNvSpPr txBox="1">
              <a:spLocks noChangeAspect="1" noChangeArrowheads="1"/>
            </p:cNvSpPr>
            <p:nvPr/>
          </p:nvSpPr>
          <p:spPr bwMode="auto">
            <a:xfrm>
              <a:off x="3123240" y="5843588"/>
              <a:ext cx="573881" cy="176213"/>
            </a:xfrm>
            <a:prstGeom prst="rect">
              <a:avLst/>
            </a:prstGeom>
            <a:noFill/>
            <a:ln w="57150">
              <a:noFill/>
              <a:miter lim="800000"/>
              <a:headEnd/>
              <a:tailEnd/>
            </a:ln>
            <a:effectLst/>
          </p:spPr>
          <p:txBody>
            <a:bodyPr wrap="none"/>
            <a:lstStyle/>
            <a:p>
              <a:r>
                <a:rPr lang="en-US" sz="800" dirty="0" smtClean="0"/>
                <a:t>anti-ADC</a:t>
              </a:r>
              <a:endParaRPr lang="en-US" sz="800" dirty="0"/>
            </a:p>
          </p:txBody>
        </p:sp>
        <p:sp>
          <p:nvSpPr>
            <p:cNvPr id="115" name="Text Box 12295"/>
            <p:cNvSpPr txBox="1">
              <a:spLocks noChangeAspect="1" noChangeArrowheads="1"/>
            </p:cNvSpPr>
            <p:nvPr/>
          </p:nvSpPr>
          <p:spPr bwMode="auto">
            <a:xfrm rot="2520836" flipH="1">
              <a:off x="1966110" y="4952388"/>
              <a:ext cx="976438" cy="215444"/>
            </a:xfrm>
            <a:prstGeom prst="rect">
              <a:avLst/>
            </a:prstGeom>
            <a:noFill/>
            <a:ln w="9525">
              <a:noFill/>
              <a:miter lim="800000"/>
              <a:headEnd/>
              <a:tailEnd/>
            </a:ln>
            <a:effectLst/>
          </p:spPr>
          <p:txBody>
            <a:bodyPr wrap="square">
              <a:spAutoFit/>
            </a:bodyPr>
            <a:lstStyle/>
            <a:p>
              <a:pPr>
                <a:spcBef>
                  <a:spcPct val="50000"/>
                </a:spcBef>
              </a:pPr>
              <a:r>
                <a:rPr lang="en-US" sz="800" b="1" dirty="0"/>
                <a:t>Polarized Light</a:t>
              </a:r>
            </a:p>
          </p:txBody>
        </p:sp>
        <p:sp>
          <p:nvSpPr>
            <p:cNvPr id="116" name="Line 12794"/>
            <p:cNvSpPr>
              <a:spLocks noChangeShapeType="1"/>
            </p:cNvSpPr>
            <p:nvPr/>
          </p:nvSpPr>
          <p:spPr bwMode="auto">
            <a:xfrm flipH="1" flipV="1">
              <a:off x="2051677" y="4823618"/>
              <a:ext cx="733425" cy="638175"/>
            </a:xfrm>
            <a:prstGeom prst="line">
              <a:avLst/>
            </a:prstGeom>
            <a:noFill/>
            <a:ln w="12700">
              <a:solidFill>
                <a:schemeClr val="tx1"/>
              </a:solidFill>
              <a:round/>
              <a:headEnd type="triangle" w="med" len="med"/>
              <a:tailEnd/>
            </a:ln>
            <a:effectLst/>
          </p:spPr>
          <p:txBody>
            <a:bodyPr/>
            <a:lstStyle/>
            <a:p>
              <a:endParaRPr lang="en-US" sz="800"/>
            </a:p>
          </p:txBody>
        </p:sp>
      </p:grpSp>
      <p:grpSp>
        <p:nvGrpSpPr>
          <p:cNvPr id="221" name="Group 220"/>
          <p:cNvGrpSpPr/>
          <p:nvPr/>
        </p:nvGrpSpPr>
        <p:grpSpPr>
          <a:xfrm>
            <a:off x="4912727" y="4580201"/>
            <a:ext cx="1487084" cy="1771143"/>
            <a:chOff x="4998452" y="4580201"/>
            <a:chExt cx="1487084" cy="1771143"/>
          </a:xfrm>
        </p:grpSpPr>
        <p:sp>
          <p:nvSpPr>
            <p:cNvPr id="174" name="Rectangle 23"/>
            <p:cNvSpPr>
              <a:spLocks noChangeAspect="1" noChangeArrowheads="1"/>
            </p:cNvSpPr>
            <p:nvPr/>
          </p:nvSpPr>
          <p:spPr bwMode="auto">
            <a:xfrm>
              <a:off x="5806629" y="5833984"/>
              <a:ext cx="318902" cy="172355"/>
            </a:xfrm>
            <a:prstGeom prst="rect">
              <a:avLst/>
            </a:prstGeom>
            <a:noFill/>
            <a:ln w="9525">
              <a:noFill/>
              <a:miter lim="800000"/>
              <a:headEnd/>
              <a:tailEnd/>
            </a:ln>
          </p:spPr>
          <p:txBody>
            <a:bodyPr wrap="none">
              <a:spAutoFit/>
            </a:bodyPr>
            <a:lstStyle/>
            <a:p>
              <a:r>
                <a:rPr lang="en-US" sz="1000" dirty="0" smtClean="0"/>
                <a:t>ADC</a:t>
              </a:r>
              <a:endParaRPr lang="en-US" sz="1000" dirty="0"/>
            </a:p>
          </p:txBody>
        </p:sp>
        <p:sp>
          <p:nvSpPr>
            <p:cNvPr id="179" name="Line 38"/>
            <p:cNvSpPr>
              <a:spLocks noChangeAspect="1" noChangeShapeType="1"/>
            </p:cNvSpPr>
            <p:nvPr/>
          </p:nvSpPr>
          <p:spPr bwMode="auto">
            <a:xfrm>
              <a:off x="4998452" y="6199562"/>
              <a:ext cx="1219832" cy="1210"/>
            </a:xfrm>
            <a:prstGeom prst="line">
              <a:avLst/>
            </a:prstGeom>
            <a:noFill/>
            <a:ln w="38100">
              <a:solidFill>
                <a:schemeClr val="tx1"/>
              </a:solidFill>
              <a:round/>
              <a:headEnd/>
              <a:tailEnd/>
            </a:ln>
          </p:spPr>
          <p:txBody>
            <a:bodyPr wrap="none" anchor="ctr">
              <a:spAutoFit/>
            </a:bodyPr>
            <a:lstStyle/>
            <a:p>
              <a:endParaRPr lang="en-US"/>
            </a:p>
          </p:txBody>
        </p:sp>
        <p:sp>
          <p:nvSpPr>
            <p:cNvPr id="180" name="Rectangle 39"/>
            <p:cNvSpPr>
              <a:spLocks noChangeAspect="1" noChangeArrowheads="1"/>
            </p:cNvSpPr>
            <p:nvPr/>
          </p:nvSpPr>
          <p:spPr bwMode="auto">
            <a:xfrm>
              <a:off x="5330197" y="6178989"/>
              <a:ext cx="332367" cy="172355"/>
            </a:xfrm>
            <a:prstGeom prst="rect">
              <a:avLst/>
            </a:prstGeom>
            <a:noFill/>
            <a:ln w="9525" algn="ctr">
              <a:noFill/>
              <a:miter lim="800000"/>
              <a:headEnd/>
              <a:tailEnd/>
            </a:ln>
          </p:spPr>
          <p:txBody>
            <a:bodyPr wrap="none">
              <a:spAutoFit/>
            </a:bodyPr>
            <a:lstStyle/>
            <a:p>
              <a:r>
                <a:rPr lang="en-US" sz="1000" dirty="0" smtClean="0"/>
                <a:t>Plate</a:t>
              </a:r>
              <a:endParaRPr lang="en-US" sz="1000" dirty="0"/>
            </a:p>
          </p:txBody>
        </p:sp>
        <p:sp>
          <p:nvSpPr>
            <p:cNvPr id="189" name="Line 26"/>
            <p:cNvSpPr>
              <a:spLocks noChangeAspect="1" noChangeShapeType="1"/>
            </p:cNvSpPr>
            <p:nvPr/>
          </p:nvSpPr>
          <p:spPr bwMode="auto">
            <a:xfrm>
              <a:off x="5474145" y="4642713"/>
              <a:ext cx="0" cy="338493"/>
            </a:xfrm>
            <a:prstGeom prst="line">
              <a:avLst/>
            </a:prstGeom>
            <a:noFill/>
            <a:ln w="50800">
              <a:solidFill>
                <a:srgbClr val="007CC2"/>
              </a:solidFill>
              <a:round/>
              <a:headEnd type="none" w="sm" len="sm"/>
              <a:tailEnd type="none" w="sm" len="sm"/>
            </a:ln>
          </p:spPr>
          <p:txBody>
            <a:bodyPr/>
            <a:lstStyle/>
            <a:p>
              <a:endParaRPr lang="en-US"/>
            </a:p>
          </p:txBody>
        </p:sp>
        <p:sp>
          <p:nvSpPr>
            <p:cNvPr id="190" name="Line 27"/>
            <p:cNvSpPr>
              <a:spLocks noChangeAspect="1" noChangeShapeType="1"/>
            </p:cNvSpPr>
            <p:nvPr/>
          </p:nvSpPr>
          <p:spPr bwMode="auto">
            <a:xfrm rot="2319588" flipH="1">
              <a:off x="5402386" y="4945945"/>
              <a:ext cx="0" cy="246177"/>
            </a:xfrm>
            <a:prstGeom prst="line">
              <a:avLst/>
            </a:prstGeom>
            <a:noFill/>
            <a:ln w="50800">
              <a:solidFill>
                <a:srgbClr val="007CC2"/>
              </a:solidFill>
              <a:round/>
              <a:headEnd type="none" w="sm" len="sm"/>
              <a:tailEnd type="none" w="sm" len="sm"/>
            </a:ln>
          </p:spPr>
          <p:txBody>
            <a:bodyPr/>
            <a:lstStyle/>
            <a:p>
              <a:endParaRPr lang="en-US"/>
            </a:p>
          </p:txBody>
        </p:sp>
        <p:sp>
          <p:nvSpPr>
            <p:cNvPr id="191" name="Line 31"/>
            <p:cNvSpPr>
              <a:spLocks noChangeAspect="1" noChangeShapeType="1"/>
            </p:cNvSpPr>
            <p:nvPr/>
          </p:nvSpPr>
          <p:spPr bwMode="auto">
            <a:xfrm rot="2319588" flipH="1">
              <a:off x="5334544" y="4937996"/>
              <a:ext cx="0" cy="214122"/>
            </a:xfrm>
            <a:prstGeom prst="line">
              <a:avLst/>
            </a:prstGeom>
            <a:noFill/>
            <a:ln w="50800">
              <a:solidFill>
                <a:srgbClr val="007CC2"/>
              </a:solidFill>
              <a:round/>
              <a:headEnd type="none" w="sm" len="sm"/>
              <a:tailEnd type="none" w="sm" len="sm"/>
            </a:ln>
          </p:spPr>
          <p:txBody>
            <a:bodyPr/>
            <a:lstStyle/>
            <a:p>
              <a:endParaRPr lang="en-US"/>
            </a:p>
          </p:txBody>
        </p:sp>
        <p:sp>
          <p:nvSpPr>
            <p:cNvPr id="185" name="Line 26"/>
            <p:cNvSpPr>
              <a:spLocks noChangeAspect="1" noChangeShapeType="1"/>
            </p:cNvSpPr>
            <p:nvPr/>
          </p:nvSpPr>
          <p:spPr bwMode="auto">
            <a:xfrm flipH="1">
              <a:off x="5556514" y="4642713"/>
              <a:ext cx="0" cy="338493"/>
            </a:xfrm>
            <a:prstGeom prst="line">
              <a:avLst/>
            </a:prstGeom>
            <a:noFill/>
            <a:ln w="50800">
              <a:solidFill>
                <a:srgbClr val="007CC2"/>
              </a:solidFill>
              <a:round/>
              <a:headEnd type="none" w="sm" len="sm"/>
              <a:tailEnd type="none" w="sm" len="sm"/>
            </a:ln>
          </p:spPr>
          <p:txBody>
            <a:bodyPr/>
            <a:lstStyle/>
            <a:p>
              <a:endParaRPr lang="en-US"/>
            </a:p>
          </p:txBody>
        </p:sp>
        <p:sp>
          <p:nvSpPr>
            <p:cNvPr id="186" name="Line 27"/>
            <p:cNvSpPr>
              <a:spLocks noChangeAspect="1" noChangeShapeType="1"/>
            </p:cNvSpPr>
            <p:nvPr/>
          </p:nvSpPr>
          <p:spPr bwMode="auto">
            <a:xfrm rot="19280412">
              <a:off x="5628274" y="4945945"/>
              <a:ext cx="0" cy="246177"/>
            </a:xfrm>
            <a:prstGeom prst="line">
              <a:avLst/>
            </a:prstGeom>
            <a:noFill/>
            <a:ln w="50800">
              <a:solidFill>
                <a:srgbClr val="007CC2"/>
              </a:solidFill>
              <a:round/>
              <a:headEnd type="none" w="sm" len="sm"/>
              <a:tailEnd type="none" w="sm" len="sm"/>
            </a:ln>
          </p:spPr>
          <p:txBody>
            <a:bodyPr/>
            <a:lstStyle/>
            <a:p>
              <a:endParaRPr lang="en-US"/>
            </a:p>
          </p:txBody>
        </p:sp>
        <p:sp>
          <p:nvSpPr>
            <p:cNvPr id="187" name="Line 31"/>
            <p:cNvSpPr>
              <a:spLocks noChangeAspect="1" noChangeShapeType="1"/>
            </p:cNvSpPr>
            <p:nvPr/>
          </p:nvSpPr>
          <p:spPr bwMode="auto">
            <a:xfrm rot="19280412">
              <a:off x="5696116" y="4937996"/>
              <a:ext cx="0" cy="214122"/>
            </a:xfrm>
            <a:prstGeom prst="line">
              <a:avLst/>
            </a:prstGeom>
            <a:noFill/>
            <a:ln w="50800">
              <a:solidFill>
                <a:srgbClr val="007CC2"/>
              </a:solidFill>
              <a:round/>
              <a:headEnd type="none" w="sm" len="sm"/>
              <a:tailEnd type="none" w="sm" len="sm"/>
            </a:ln>
          </p:spPr>
          <p:txBody>
            <a:bodyPr/>
            <a:lstStyle/>
            <a:p>
              <a:endParaRPr lang="en-US"/>
            </a:p>
          </p:txBody>
        </p:sp>
        <p:sp>
          <p:nvSpPr>
            <p:cNvPr id="200" name="Line 26"/>
            <p:cNvSpPr>
              <a:spLocks noChangeAspect="1" noChangeShapeType="1"/>
            </p:cNvSpPr>
            <p:nvPr/>
          </p:nvSpPr>
          <p:spPr bwMode="auto">
            <a:xfrm flipV="1">
              <a:off x="5506559" y="5840496"/>
              <a:ext cx="0" cy="338493"/>
            </a:xfrm>
            <a:prstGeom prst="line">
              <a:avLst/>
            </a:prstGeom>
            <a:noFill/>
            <a:ln w="50800">
              <a:solidFill>
                <a:srgbClr val="42865C"/>
              </a:solidFill>
              <a:round/>
              <a:headEnd type="none" w="sm" len="sm"/>
              <a:tailEnd type="none" w="sm" len="sm"/>
            </a:ln>
          </p:spPr>
          <p:txBody>
            <a:bodyPr/>
            <a:lstStyle/>
            <a:p>
              <a:endParaRPr lang="en-US"/>
            </a:p>
          </p:txBody>
        </p:sp>
        <p:sp>
          <p:nvSpPr>
            <p:cNvPr id="201" name="Line 27"/>
            <p:cNvSpPr>
              <a:spLocks noChangeAspect="1" noChangeShapeType="1"/>
            </p:cNvSpPr>
            <p:nvPr/>
          </p:nvSpPr>
          <p:spPr bwMode="auto">
            <a:xfrm rot="19280412" flipH="1" flipV="1">
              <a:off x="5434799" y="5641457"/>
              <a:ext cx="0" cy="246177"/>
            </a:xfrm>
            <a:prstGeom prst="line">
              <a:avLst/>
            </a:prstGeom>
            <a:noFill/>
            <a:ln w="50800">
              <a:solidFill>
                <a:srgbClr val="42865C"/>
              </a:solidFill>
              <a:round/>
              <a:headEnd type="none" w="sm" len="sm"/>
              <a:tailEnd type="none" w="sm" len="sm"/>
            </a:ln>
          </p:spPr>
          <p:txBody>
            <a:bodyPr/>
            <a:lstStyle/>
            <a:p>
              <a:endParaRPr lang="en-US"/>
            </a:p>
          </p:txBody>
        </p:sp>
        <p:sp>
          <p:nvSpPr>
            <p:cNvPr id="202" name="Line 31"/>
            <p:cNvSpPr>
              <a:spLocks noChangeAspect="1" noChangeShapeType="1"/>
            </p:cNvSpPr>
            <p:nvPr/>
          </p:nvSpPr>
          <p:spPr bwMode="auto">
            <a:xfrm rot="19280412" flipH="1" flipV="1">
              <a:off x="5366957" y="5681461"/>
              <a:ext cx="0" cy="214121"/>
            </a:xfrm>
            <a:prstGeom prst="line">
              <a:avLst/>
            </a:prstGeom>
            <a:noFill/>
            <a:ln w="50800">
              <a:solidFill>
                <a:srgbClr val="42865C"/>
              </a:solidFill>
              <a:round/>
              <a:headEnd type="none" w="sm" len="sm"/>
              <a:tailEnd type="none" w="sm" len="sm"/>
            </a:ln>
          </p:spPr>
          <p:txBody>
            <a:bodyPr/>
            <a:lstStyle/>
            <a:p>
              <a:endParaRPr lang="en-US"/>
            </a:p>
          </p:txBody>
        </p:sp>
        <p:sp>
          <p:nvSpPr>
            <p:cNvPr id="203" name="Oval 143"/>
            <p:cNvSpPr>
              <a:spLocks noChangeAspect="1"/>
            </p:cNvSpPr>
            <p:nvPr/>
          </p:nvSpPr>
          <p:spPr bwMode="auto">
            <a:xfrm flipV="1">
              <a:off x="5295558" y="5800717"/>
              <a:ext cx="82291" cy="91972"/>
            </a:xfrm>
            <a:prstGeom prst="ellipse">
              <a:avLst/>
            </a:prstGeom>
            <a:solidFill>
              <a:srgbClr val="FCC30C"/>
            </a:solidFill>
            <a:ln w="6350" algn="ctr">
              <a:solidFill>
                <a:schemeClr val="tx1"/>
              </a:solidFill>
              <a:round/>
              <a:headEnd/>
              <a:tailEnd/>
            </a:ln>
          </p:spPr>
          <p:txBody>
            <a:bodyPr wrap="none" anchor="ctr">
              <a:spAutoFit/>
            </a:bodyPr>
            <a:lstStyle/>
            <a:p>
              <a:endParaRPr lang="en-US"/>
            </a:p>
          </p:txBody>
        </p:sp>
        <p:sp>
          <p:nvSpPr>
            <p:cNvPr id="196" name="Line 26"/>
            <p:cNvSpPr>
              <a:spLocks noChangeAspect="1" noChangeShapeType="1"/>
            </p:cNvSpPr>
            <p:nvPr/>
          </p:nvSpPr>
          <p:spPr bwMode="auto">
            <a:xfrm flipH="1" flipV="1">
              <a:off x="5588928" y="5840496"/>
              <a:ext cx="0" cy="338493"/>
            </a:xfrm>
            <a:prstGeom prst="line">
              <a:avLst/>
            </a:prstGeom>
            <a:noFill/>
            <a:ln w="50800">
              <a:solidFill>
                <a:srgbClr val="42865C"/>
              </a:solidFill>
              <a:round/>
              <a:headEnd type="none" w="sm" len="sm"/>
              <a:tailEnd type="none" w="sm" len="sm"/>
            </a:ln>
          </p:spPr>
          <p:txBody>
            <a:bodyPr/>
            <a:lstStyle/>
            <a:p>
              <a:endParaRPr lang="en-US"/>
            </a:p>
          </p:txBody>
        </p:sp>
        <p:sp>
          <p:nvSpPr>
            <p:cNvPr id="197" name="Line 27"/>
            <p:cNvSpPr>
              <a:spLocks noChangeAspect="1" noChangeShapeType="1"/>
            </p:cNvSpPr>
            <p:nvPr/>
          </p:nvSpPr>
          <p:spPr bwMode="auto">
            <a:xfrm rot="2319588" flipV="1">
              <a:off x="5660688" y="5641457"/>
              <a:ext cx="0" cy="246177"/>
            </a:xfrm>
            <a:prstGeom prst="line">
              <a:avLst/>
            </a:prstGeom>
            <a:noFill/>
            <a:ln w="50800">
              <a:solidFill>
                <a:srgbClr val="42865C"/>
              </a:solidFill>
              <a:round/>
              <a:headEnd type="none" w="sm" len="sm"/>
              <a:tailEnd type="none" w="sm" len="sm"/>
            </a:ln>
          </p:spPr>
          <p:txBody>
            <a:bodyPr/>
            <a:lstStyle/>
            <a:p>
              <a:endParaRPr lang="en-US"/>
            </a:p>
          </p:txBody>
        </p:sp>
        <p:sp>
          <p:nvSpPr>
            <p:cNvPr id="198" name="Line 31"/>
            <p:cNvSpPr>
              <a:spLocks noChangeAspect="1" noChangeShapeType="1"/>
            </p:cNvSpPr>
            <p:nvPr/>
          </p:nvSpPr>
          <p:spPr bwMode="auto">
            <a:xfrm rot="2319588" flipV="1">
              <a:off x="5728530" y="5681461"/>
              <a:ext cx="0" cy="214121"/>
            </a:xfrm>
            <a:prstGeom prst="line">
              <a:avLst/>
            </a:prstGeom>
            <a:noFill/>
            <a:ln w="50800">
              <a:solidFill>
                <a:srgbClr val="42865C"/>
              </a:solidFill>
              <a:round/>
              <a:headEnd type="none" w="sm" len="sm"/>
              <a:tailEnd type="none" w="sm" len="sm"/>
            </a:ln>
          </p:spPr>
          <p:txBody>
            <a:bodyPr/>
            <a:lstStyle/>
            <a:p>
              <a:endParaRPr lang="en-US"/>
            </a:p>
          </p:txBody>
        </p:sp>
        <p:sp>
          <p:nvSpPr>
            <p:cNvPr id="199" name="Oval 143"/>
            <p:cNvSpPr>
              <a:spLocks noChangeAspect="1"/>
            </p:cNvSpPr>
            <p:nvPr/>
          </p:nvSpPr>
          <p:spPr bwMode="auto">
            <a:xfrm flipH="1" flipV="1">
              <a:off x="5717638" y="5800717"/>
              <a:ext cx="82291" cy="91972"/>
            </a:xfrm>
            <a:prstGeom prst="ellipse">
              <a:avLst/>
            </a:prstGeom>
            <a:solidFill>
              <a:srgbClr val="FCC30C"/>
            </a:solidFill>
            <a:ln w="6350" algn="ctr">
              <a:solidFill>
                <a:schemeClr val="tx1"/>
              </a:solidFill>
              <a:round/>
              <a:headEnd/>
              <a:tailEnd/>
            </a:ln>
          </p:spPr>
          <p:txBody>
            <a:bodyPr wrap="none" anchor="ctr">
              <a:spAutoFit/>
            </a:bodyPr>
            <a:lstStyle/>
            <a:p>
              <a:endParaRPr lang="en-US"/>
            </a:p>
          </p:txBody>
        </p:sp>
        <p:sp>
          <p:nvSpPr>
            <p:cNvPr id="204" name="Oval 144"/>
            <p:cNvSpPr>
              <a:spLocks noChangeAspect="1"/>
            </p:cNvSpPr>
            <p:nvPr/>
          </p:nvSpPr>
          <p:spPr bwMode="auto">
            <a:xfrm>
              <a:off x="5617392" y="5957159"/>
              <a:ext cx="82291" cy="91972"/>
            </a:xfrm>
            <a:prstGeom prst="ellipse">
              <a:avLst/>
            </a:prstGeom>
            <a:solidFill>
              <a:srgbClr val="FCC30C"/>
            </a:solidFill>
            <a:ln w="6350" algn="ctr">
              <a:solidFill>
                <a:schemeClr val="tx1"/>
              </a:solidFill>
              <a:round/>
              <a:headEnd/>
              <a:tailEnd/>
            </a:ln>
          </p:spPr>
          <p:txBody>
            <a:bodyPr wrap="none" anchor="ctr">
              <a:spAutoFit/>
            </a:bodyPr>
            <a:lstStyle/>
            <a:p>
              <a:endParaRPr lang="en-US"/>
            </a:p>
          </p:txBody>
        </p:sp>
        <p:grpSp>
          <p:nvGrpSpPr>
            <p:cNvPr id="205" name="Group 204"/>
            <p:cNvGrpSpPr/>
            <p:nvPr/>
          </p:nvGrpSpPr>
          <p:grpSpPr>
            <a:xfrm>
              <a:off x="5718072" y="5223089"/>
              <a:ext cx="677862" cy="367823"/>
              <a:chOff x="2089150" y="3287713"/>
              <a:chExt cx="968375" cy="525462"/>
            </a:xfrm>
          </p:grpSpPr>
          <p:grpSp>
            <p:nvGrpSpPr>
              <p:cNvPr id="206" name="Group 45"/>
              <p:cNvGrpSpPr>
                <a:grpSpLocks/>
              </p:cNvGrpSpPr>
              <p:nvPr/>
            </p:nvGrpSpPr>
            <p:grpSpPr bwMode="auto">
              <a:xfrm>
                <a:off x="2089150" y="3287713"/>
                <a:ext cx="963613" cy="215900"/>
                <a:chOff x="986" y="1971"/>
                <a:chExt cx="607" cy="136"/>
              </a:xfrm>
            </p:grpSpPr>
            <p:sp>
              <p:nvSpPr>
                <p:cNvPr id="211" name="Line 20"/>
                <p:cNvSpPr>
                  <a:spLocks noChangeAspect="1" noChangeShapeType="1"/>
                </p:cNvSpPr>
                <p:nvPr/>
              </p:nvSpPr>
              <p:spPr bwMode="auto">
                <a:xfrm rot="18519587" flipV="1">
                  <a:off x="1138" y="1866"/>
                  <a:ext cx="0" cy="303"/>
                </a:xfrm>
                <a:prstGeom prst="line">
                  <a:avLst/>
                </a:prstGeom>
                <a:noFill/>
                <a:ln w="50800">
                  <a:solidFill>
                    <a:srgbClr val="C00000"/>
                  </a:solidFill>
                  <a:round/>
                  <a:headEnd type="none" w="sm" len="sm"/>
                  <a:tailEnd type="none" w="sm" len="sm"/>
                </a:ln>
              </p:spPr>
              <p:txBody>
                <a:bodyPr/>
                <a:lstStyle/>
                <a:p>
                  <a:endParaRPr lang="en-US"/>
                </a:p>
              </p:txBody>
            </p:sp>
            <p:sp>
              <p:nvSpPr>
                <p:cNvPr id="212" name="Line 22"/>
                <p:cNvSpPr>
                  <a:spLocks noChangeAspect="1" noChangeShapeType="1"/>
                </p:cNvSpPr>
                <p:nvPr/>
              </p:nvSpPr>
              <p:spPr bwMode="auto">
                <a:xfrm rot="18519587" flipV="1">
                  <a:off x="1163" y="1839"/>
                  <a:ext cx="0" cy="263"/>
                </a:xfrm>
                <a:prstGeom prst="line">
                  <a:avLst/>
                </a:prstGeom>
                <a:noFill/>
                <a:ln w="50800">
                  <a:solidFill>
                    <a:srgbClr val="C00000"/>
                  </a:solidFill>
                  <a:round/>
                  <a:headEnd type="none" w="sm" len="sm"/>
                  <a:tailEnd type="none" w="sm" len="sm"/>
                </a:ln>
              </p:spPr>
              <p:txBody>
                <a:bodyPr/>
                <a:lstStyle/>
                <a:p>
                  <a:endParaRPr lang="en-US"/>
                </a:p>
              </p:txBody>
            </p:sp>
            <p:sp>
              <p:nvSpPr>
                <p:cNvPr id="213" name="Line 44"/>
                <p:cNvSpPr>
                  <a:spLocks noChangeAspect="1" noChangeShapeType="1"/>
                </p:cNvSpPr>
                <p:nvPr/>
              </p:nvSpPr>
              <p:spPr bwMode="auto">
                <a:xfrm rot="16200000" flipV="1">
                  <a:off x="1420" y="1934"/>
                  <a:ext cx="1" cy="345"/>
                </a:xfrm>
                <a:prstGeom prst="line">
                  <a:avLst/>
                </a:prstGeom>
                <a:noFill/>
                <a:ln w="50800">
                  <a:solidFill>
                    <a:srgbClr val="C00000"/>
                  </a:solidFill>
                  <a:round/>
                  <a:headEnd type="none" w="sm" len="sm"/>
                  <a:tailEnd type="none" w="sm" len="sm"/>
                </a:ln>
              </p:spPr>
              <p:txBody>
                <a:bodyPr/>
                <a:lstStyle/>
                <a:p>
                  <a:endParaRPr lang="en-US"/>
                </a:p>
              </p:txBody>
            </p:sp>
          </p:grpSp>
          <p:grpSp>
            <p:nvGrpSpPr>
              <p:cNvPr id="207" name="Group 46"/>
              <p:cNvGrpSpPr>
                <a:grpSpLocks/>
              </p:cNvGrpSpPr>
              <p:nvPr/>
            </p:nvGrpSpPr>
            <p:grpSpPr bwMode="auto">
              <a:xfrm flipV="1">
                <a:off x="2093913" y="3597275"/>
                <a:ext cx="963612" cy="215900"/>
                <a:chOff x="986" y="1971"/>
                <a:chExt cx="607" cy="136"/>
              </a:xfrm>
            </p:grpSpPr>
            <p:sp>
              <p:nvSpPr>
                <p:cNvPr id="208" name="Line 47"/>
                <p:cNvSpPr>
                  <a:spLocks noChangeAspect="1" noChangeShapeType="1"/>
                </p:cNvSpPr>
                <p:nvPr/>
              </p:nvSpPr>
              <p:spPr bwMode="auto">
                <a:xfrm rot="18519587" flipV="1">
                  <a:off x="1138" y="1866"/>
                  <a:ext cx="0" cy="303"/>
                </a:xfrm>
                <a:prstGeom prst="line">
                  <a:avLst/>
                </a:prstGeom>
                <a:noFill/>
                <a:ln w="50800">
                  <a:solidFill>
                    <a:srgbClr val="C00000"/>
                  </a:solidFill>
                  <a:round/>
                  <a:headEnd type="none" w="sm" len="sm"/>
                  <a:tailEnd type="none" w="sm" len="sm"/>
                </a:ln>
              </p:spPr>
              <p:txBody>
                <a:bodyPr/>
                <a:lstStyle/>
                <a:p>
                  <a:endParaRPr lang="en-US"/>
                </a:p>
              </p:txBody>
            </p:sp>
            <p:sp>
              <p:nvSpPr>
                <p:cNvPr id="209" name="Line 48"/>
                <p:cNvSpPr>
                  <a:spLocks noChangeAspect="1" noChangeShapeType="1"/>
                </p:cNvSpPr>
                <p:nvPr/>
              </p:nvSpPr>
              <p:spPr bwMode="auto">
                <a:xfrm rot="18519587" flipV="1">
                  <a:off x="1163" y="1839"/>
                  <a:ext cx="0" cy="263"/>
                </a:xfrm>
                <a:prstGeom prst="line">
                  <a:avLst/>
                </a:prstGeom>
                <a:noFill/>
                <a:ln w="50800">
                  <a:solidFill>
                    <a:srgbClr val="C00000"/>
                  </a:solidFill>
                  <a:round/>
                  <a:headEnd type="none" w="sm" len="sm"/>
                  <a:tailEnd type="none" w="sm" len="sm"/>
                </a:ln>
              </p:spPr>
              <p:txBody>
                <a:bodyPr/>
                <a:lstStyle/>
                <a:p>
                  <a:endParaRPr lang="en-US"/>
                </a:p>
              </p:txBody>
            </p:sp>
            <p:sp>
              <p:nvSpPr>
                <p:cNvPr id="210" name="Line 49"/>
                <p:cNvSpPr>
                  <a:spLocks noChangeAspect="1" noChangeShapeType="1"/>
                </p:cNvSpPr>
                <p:nvPr/>
              </p:nvSpPr>
              <p:spPr bwMode="auto">
                <a:xfrm rot="16200000" flipV="1">
                  <a:off x="1420" y="1934"/>
                  <a:ext cx="1" cy="345"/>
                </a:xfrm>
                <a:prstGeom prst="line">
                  <a:avLst/>
                </a:prstGeom>
                <a:noFill/>
                <a:ln w="50800">
                  <a:solidFill>
                    <a:srgbClr val="C00000"/>
                  </a:solidFill>
                  <a:round/>
                  <a:headEnd type="none" w="sm" len="sm"/>
                  <a:tailEnd type="none" w="sm" len="sm"/>
                </a:ln>
              </p:spPr>
              <p:txBody>
                <a:bodyPr/>
                <a:lstStyle/>
                <a:p>
                  <a:endParaRPr lang="en-US"/>
                </a:p>
              </p:txBody>
            </p:sp>
          </p:grpSp>
        </p:grpSp>
        <p:sp>
          <p:nvSpPr>
            <p:cNvPr id="215" name="Oval 214"/>
            <p:cNvSpPr/>
            <p:nvPr/>
          </p:nvSpPr>
          <p:spPr>
            <a:xfrm>
              <a:off x="5911540" y="4580201"/>
              <a:ext cx="573996" cy="263738"/>
            </a:xfrm>
            <a:prstGeom prst="ellipse">
              <a:avLst/>
            </a:prstGeom>
            <a:solidFill>
              <a:srgbClr val="FCC30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tx1"/>
                  </a:solidFill>
                </a:rPr>
                <a:t>SA-HRP</a:t>
              </a:r>
            </a:p>
          </p:txBody>
        </p:sp>
        <p:sp>
          <p:nvSpPr>
            <p:cNvPr id="216" name="Rectangle 215"/>
            <p:cNvSpPr/>
            <p:nvPr/>
          </p:nvSpPr>
          <p:spPr>
            <a:xfrm>
              <a:off x="5629235" y="4816899"/>
              <a:ext cx="715003" cy="172355"/>
            </a:xfrm>
            <a:prstGeom prst="rect">
              <a:avLst/>
            </a:prstGeom>
          </p:spPr>
          <p:txBody>
            <a:bodyPr wrap="none">
              <a:spAutoFit/>
            </a:bodyPr>
            <a:lstStyle/>
            <a:p>
              <a:r>
                <a:rPr lang="en-US" sz="1000" dirty="0" smtClean="0"/>
                <a:t>Anti-species </a:t>
              </a:r>
              <a:r>
                <a:rPr lang="en-US" sz="1000" dirty="0" err="1" smtClean="0"/>
                <a:t>Ig</a:t>
              </a:r>
              <a:endParaRPr lang="en-US" sz="1000" dirty="0"/>
            </a:p>
          </p:txBody>
        </p:sp>
        <p:sp>
          <p:nvSpPr>
            <p:cNvPr id="217" name="AutoShape 37"/>
            <p:cNvSpPr>
              <a:spLocks noChangeAspect="1" noChangeArrowheads="1"/>
            </p:cNvSpPr>
            <p:nvPr/>
          </p:nvSpPr>
          <p:spPr bwMode="auto">
            <a:xfrm>
              <a:off x="5553786" y="4618931"/>
              <a:ext cx="357753" cy="171667"/>
            </a:xfrm>
            <a:prstGeom prst="hexagon">
              <a:avLst>
                <a:gd name="adj" fmla="val 42286"/>
                <a:gd name="vf" fmla="val 115470"/>
              </a:avLst>
            </a:prstGeom>
            <a:solidFill>
              <a:srgbClr val="007CC2"/>
            </a:solidFill>
            <a:ln w="3175">
              <a:solidFill>
                <a:schemeClr val="tx1"/>
              </a:solidFill>
              <a:miter lim="800000"/>
              <a:headEnd/>
              <a:tailEnd/>
            </a:ln>
          </p:spPr>
          <p:txBody>
            <a:bodyPr wrap="none" lIns="0" rIns="0" anchor="ctr"/>
            <a:lstStyle/>
            <a:p>
              <a:pPr algn="ctr"/>
              <a:r>
                <a:rPr lang="en-US" sz="700" dirty="0"/>
                <a:t>Biotin</a:t>
              </a:r>
            </a:p>
          </p:txBody>
        </p:sp>
        <p:sp>
          <p:nvSpPr>
            <p:cNvPr id="219" name="Rectangle 23"/>
            <p:cNvSpPr>
              <a:spLocks noChangeAspect="1" noChangeArrowheads="1"/>
            </p:cNvSpPr>
            <p:nvPr/>
          </p:nvSpPr>
          <p:spPr bwMode="auto">
            <a:xfrm>
              <a:off x="5992709" y="5461171"/>
              <a:ext cx="492827" cy="172355"/>
            </a:xfrm>
            <a:prstGeom prst="rect">
              <a:avLst/>
            </a:prstGeom>
            <a:noFill/>
            <a:ln w="9525">
              <a:noFill/>
              <a:miter lim="800000"/>
              <a:headEnd/>
              <a:tailEnd/>
            </a:ln>
          </p:spPr>
          <p:txBody>
            <a:bodyPr wrap="none">
              <a:spAutoFit/>
            </a:bodyPr>
            <a:lstStyle/>
            <a:p>
              <a:r>
                <a:rPr lang="en-US" sz="1000" dirty="0" smtClean="0"/>
                <a:t>anti-ADC</a:t>
              </a:r>
              <a:endParaRPr lang="en-US" sz="1000" dirty="0"/>
            </a:p>
          </p:txBody>
        </p:sp>
      </p:grpSp>
      <p:grpSp>
        <p:nvGrpSpPr>
          <p:cNvPr id="265" name="Group 264"/>
          <p:cNvGrpSpPr/>
          <p:nvPr/>
        </p:nvGrpSpPr>
        <p:grpSpPr>
          <a:xfrm>
            <a:off x="7184502" y="4309183"/>
            <a:ext cx="1768997" cy="2548053"/>
            <a:chOff x="7184502" y="4309183"/>
            <a:chExt cx="1768997" cy="2548053"/>
          </a:xfrm>
        </p:grpSpPr>
        <p:sp>
          <p:nvSpPr>
            <p:cNvPr id="264" name="Rectangle 263"/>
            <p:cNvSpPr/>
            <p:nvPr/>
          </p:nvSpPr>
          <p:spPr>
            <a:xfrm>
              <a:off x="7459913" y="6351344"/>
              <a:ext cx="1493586" cy="505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p>
          </p:txBody>
        </p:sp>
        <p:sp>
          <p:nvSpPr>
            <p:cNvPr id="222" name="Rectangle 23"/>
            <p:cNvSpPr>
              <a:spLocks noChangeAspect="1" noChangeArrowheads="1"/>
            </p:cNvSpPr>
            <p:nvPr/>
          </p:nvSpPr>
          <p:spPr bwMode="auto">
            <a:xfrm>
              <a:off x="8160544" y="5784927"/>
              <a:ext cx="414435" cy="226300"/>
            </a:xfrm>
            <a:prstGeom prst="rect">
              <a:avLst/>
            </a:prstGeom>
            <a:noFill/>
            <a:ln w="9525">
              <a:noFill/>
              <a:miter lim="800000"/>
              <a:headEnd/>
              <a:tailEnd/>
            </a:ln>
          </p:spPr>
          <p:txBody>
            <a:bodyPr wrap="none">
              <a:spAutoFit/>
            </a:bodyPr>
            <a:lstStyle/>
            <a:p>
              <a:r>
                <a:rPr lang="en-US" sz="1000" dirty="0" smtClean="0"/>
                <a:t>ADC</a:t>
              </a:r>
              <a:endParaRPr lang="en-US" sz="1000" dirty="0"/>
            </a:p>
          </p:txBody>
        </p:sp>
        <p:sp>
          <p:nvSpPr>
            <p:cNvPr id="223" name="Rectangle 33"/>
            <p:cNvSpPr>
              <a:spLocks noChangeAspect="1" noChangeArrowheads="1"/>
            </p:cNvSpPr>
            <p:nvPr/>
          </p:nvSpPr>
          <p:spPr bwMode="auto">
            <a:xfrm>
              <a:off x="8176150" y="4813440"/>
              <a:ext cx="414435" cy="226300"/>
            </a:xfrm>
            <a:prstGeom prst="rect">
              <a:avLst/>
            </a:prstGeom>
            <a:noFill/>
            <a:ln w="9525">
              <a:noFill/>
              <a:miter lim="800000"/>
              <a:headEnd/>
              <a:tailEnd/>
            </a:ln>
          </p:spPr>
          <p:txBody>
            <a:bodyPr wrap="none">
              <a:spAutoFit/>
            </a:bodyPr>
            <a:lstStyle/>
            <a:p>
              <a:r>
                <a:rPr lang="en-US" sz="1000" dirty="0" smtClean="0"/>
                <a:t>ADC</a:t>
              </a:r>
              <a:endParaRPr lang="en-US" sz="1000" dirty="0"/>
            </a:p>
          </p:txBody>
        </p:sp>
        <p:sp>
          <p:nvSpPr>
            <p:cNvPr id="224" name="AutoShape 34"/>
            <p:cNvSpPr>
              <a:spLocks noChangeAspect="1" noChangeArrowheads="1"/>
            </p:cNvSpPr>
            <p:nvPr/>
          </p:nvSpPr>
          <p:spPr bwMode="auto">
            <a:xfrm>
              <a:off x="7966045" y="4309183"/>
              <a:ext cx="493579" cy="332387"/>
            </a:xfrm>
            <a:prstGeom prst="irregularSeal1">
              <a:avLst/>
            </a:prstGeom>
            <a:gradFill rotWithShape="1">
              <a:gsLst>
                <a:gs pos="0">
                  <a:schemeClr val="accent2">
                    <a:lumMod val="60000"/>
                    <a:lumOff val="40000"/>
                  </a:schemeClr>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800" dirty="0" err="1"/>
                <a:t>Ru</a:t>
              </a:r>
              <a:endParaRPr lang="en-US" sz="800" dirty="0"/>
            </a:p>
          </p:txBody>
        </p:sp>
        <p:sp>
          <p:nvSpPr>
            <p:cNvPr id="225" name="Freeform 35"/>
            <p:cNvSpPr>
              <a:spLocks noChangeAspect="1"/>
            </p:cNvSpPr>
            <p:nvPr/>
          </p:nvSpPr>
          <p:spPr bwMode="auto">
            <a:xfrm>
              <a:off x="7794849" y="4482603"/>
              <a:ext cx="234562" cy="203434"/>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42865C"/>
              </a:solidFill>
              <a:round/>
              <a:headEnd/>
              <a:tailEnd/>
            </a:ln>
          </p:spPr>
          <p:txBody>
            <a:bodyPr/>
            <a:lstStyle/>
            <a:p>
              <a:endParaRPr lang="en-US"/>
            </a:p>
          </p:txBody>
        </p:sp>
        <p:sp>
          <p:nvSpPr>
            <p:cNvPr id="226" name="Oval 36"/>
            <p:cNvSpPr>
              <a:spLocks noChangeAspect="1" noChangeArrowheads="1"/>
            </p:cNvSpPr>
            <p:nvPr/>
          </p:nvSpPr>
          <p:spPr bwMode="auto">
            <a:xfrm>
              <a:off x="7373485" y="6218476"/>
              <a:ext cx="740369" cy="198987"/>
            </a:xfrm>
            <a:prstGeom prst="ellipse">
              <a:avLst/>
            </a:prstGeom>
            <a:solidFill>
              <a:srgbClr val="CBCDD2"/>
            </a:solidFill>
            <a:ln w="9525">
              <a:solidFill>
                <a:schemeClr val="tx1"/>
              </a:solidFill>
              <a:round/>
              <a:headEnd/>
              <a:tailEnd/>
            </a:ln>
          </p:spPr>
          <p:txBody>
            <a:bodyPr wrap="none" lIns="0" rIns="0" anchor="ctr"/>
            <a:lstStyle/>
            <a:p>
              <a:pPr algn="ctr"/>
              <a:r>
                <a:rPr lang="en-US" sz="1000" dirty="0" err="1"/>
                <a:t>Avidin</a:t>
              </a:r>
              <a:endParaRPr lang="en-US" sz="1000" dirty="0"/>
            </a:p>
          </p:txBody>
        </p:sp>
        <p:sp>
          <p:nvSpPr>
            <p:cNvPr id="227" name="AutoShape 37"/>
            <p:cNvSpPr>
              <a:spLocks noChangeAspect="1" noChangeArrowheads="1"/>
            </p:cNvSpPr>
            <p:nvPr/>
          </p:nvSpPr>
          <p:spPr bwMode="auto">
            <a:xfrm>
              <a:off x="7551351" y="6051727"/>
              <a:ext cx="405421" cy="194541"/>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228" name="Line 38"/>
            <p:cNvSpPr>
              <a:spLocks noChangeAspect="1" noChangeShapeType="1"/>
            </p:cNvSpPr>
            <p:nvPr/>
          </p:nvSpPr>
          <p:spPr bwMode="auto">
            <a:xfrm>
              <a:off x="7184502" y="6421911"/>
              <a:ext cx="1120558" cy="1112"/>
            </a:xfrm>
            <a:prstGeom prst="line">
              <a:avLst/>
            </a:prstGeom>
            <a:noFill/>
            <a:ln w="38100">
              <a:solidFill>
                <a:schemeClr val="tx1"/>
              </a:solidFill>
              <a:round/>
              <a:headEnd/>
              <a:tailEnd/>
            </a:ln>
          </p:spPr>
          <p:txBody>
            <a:bodyPr wrap="none" anchor="ctr">
              <a:spAutoFit/>
            </a:bodyPr>
            <a:lstStyle/>
            <a:p>
              <a:endParaRPr lang="en-US"/>
            </a:p>
          </p:txBody>
        </p:sp>
        <p:sp>
          <p:nvSpPr>
            <p:cNvPr id="229" name="Rectangle 39"/>
            <p:cNvSpPr>
              <a:spLocks noChangeAspect="1" noChangeArrowheads="1"/>
            </p:cNvSpPr>
            <p:nvPr/>
          </p:nvSpPr>
          <p:spPr bwMode="auto">
            <a:xfrm>
              <a:off x="7403500" y="6403012"/>
              <a:ext cx="717859" cy="222214"/>
            </a:xfrm>
            <a:prstGeom prst="rect">
              <a:avLst/>
            </a:prstGeom>
            <a:noFill/>
            <a:ln w="9525" algn="ctr">
              <a:noFill/>
              <a:miter lim="800000"/>
              <a:headEnd/>
              <a:tailEnd/>
            </a:ln>
          </p:spPr>
          <p:txBody>
            <a:bodyPr wrap="none">
              <a:spAutoFit/>
            </a:bodyPr>
            <a:lstStyle/>
            <a:p>
              <a:r>
                <a:rPr lang="en-US" sz="1000" dirty="0"/>
                <a:t>MSD Plate</a:t>
              </a:r>
            </a:p>
          </p:txBody>
        </p:sp>
        <p:sp>
          <p:nvSpPr>
            <p:cNvPr id="230" name="Oval 144"/>
            <p:cNvSpPr>
              <a:spLocks noChangeAspect="1"/>
            </p:cNvSpPr>
            <p:nvPr/>
          </p:nvSpPr>
          <p:spPr bwMode="auto">
            <a:xfrm>
              <a:off x="7815383" y="4706636"/>
              <a:ext cx="71814" cy="80262"/>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38" name="Line 26"/>
            <p:cNvSpPr>
              <a:spLocks noChangeAspect="1" noChangeShapeType="1"/>
            </p:cNvSpPr>
            <p:nvPr/>
          </p:nvSpPr>
          <p:spPr bwMode="auto">
            <a:xfrm>
              <a:off x="7715839" y="4638824"/>
              <a:ext cx="0" cy="310945"/>
            </a:xfrm>
            <a:prstGeom prst="line">
              <a:avLst/>
            </a:prstGeom>
            <a:noFill/>
            <a:ln w="44450">
              <a:solidFill>
                <a:srgbClr val="42865C"/>
              </a:solidFill>
              <a:round/>
              <a:headEnd type="none" w="sm" len="sm"/>
              <a:tailEnd type="none" w="sm" len="sm"/>
            </a:ln>
          </p:spPr>
          <p:txBody>
            <a:bodyPr/>
            <a:lstStyle/>
            <a:p>
              <a:endParaRPr lang="en-US"/>
            </a:p>
          </p:txBody>
        </p:sp>
        <p:sp>
          <p:nvSpPr>
            <p:cNvPr id="239" name="Line 27"/>
            <p:cNvSpPr>
              <a:spLocks noChangeAspect="1" noChangeShapeType="1"/>
            </p:cNvSpPr>
            <p:nvPr/>
          </p:nvSpPr>
          <p:spPr bwMode="auto">
            <a:xfrm rot="2319588" flipH="1">
              <a:off x="7649919" y="4917377"/>
              <a:ext cx="0" cy="226142"/>
            </a:xfrm>
            <a:prstGeom prst="line">
              <a:avLst/>
            </a:prstGeom>
            <a:noFill/>
            <a:ln w="44450">
              <a:solidFill>
                <a:srgbClr val="42865C"/>
              </a:solidFill>
              <a:round/>
              <a:headEnd type="none" w="sm" len="sm"/>
              <a:tailEnd type="none" w="sm" len="sm"/>
            </a:ln>
          </p:spPr>
          <p:txBody>
            <a:bodyPr/>
            <a:lstStyle/>
            <a:p>
              <a:endParaRPr lang="en-US"/>
            </a:p>
          </p:txBody>
        </p:sp>
        <p:sp>
          <p:nvSpPr>
            <p:cNvPr id="240" name="Line 31"/>
            <p:cNvSpPr>
              <a:spLocks noChangeAspect="1" noChangeShapeType="1"/>
            </p:cNvSpPr>
            <p:nvPr/>
          </p:nvSpPr>
          <p:spPr bwMode="auto">
            <a:xfrm rot="2319588" flipH="1">
              <a:off x="7587599" y="4910075"/>
              <a:ext cx="0" cy="196695"/>
            </a:xfrm>
            <a:prstGeom prst="line">
              <a:avLst/>
            </a:prstGeom>
            <a:noFill/>
            <a:ln w="44450">
              <a:solidFill>
                <a:srgbClr val="42865C"/>
              </a:solidFill>
              <a:round/>
              <a:headEnd type="none" w="sm" len="sm"/>
              <a:tailEnd type="none" w="sm" len="sm"/>
            </a:ln>
          </p:spPr>
          <p:txBody>
            <a:bodyPr/>
            <a:lstStyle/>
            <a:p>
              <a:endParaRPr lang="en-US"/>
            </a:p>
          </p:txBody>
        </p:sp>
        <p:sp>
          <p:nvSpPr>
            <p:cNvPr id="241" name="Oval 143"/>
            <p:cNvSpPr>
              <a:spLocks noChangeAspect="1"/>
            </p:cNvSpPr>
            <p:nvPr/>
          </p:nvSpPr>
          <p:spPr bwMode="auto">
            <a:xfrm>
              <a:off x="7522010" y="4907279"/>
              <a:ext cx="75594" cy="84487"/>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34" name="Line 26"/>
            <p:cNvSpPr>
              <a:spLocks noChangeAspect="1" noChangeShapeType="1"/>
            </p:cNvSpPr>
            <p:nvPr/>
          </p:nvSpPr>
          <p:spPr bwMode="auto">
            <a:xfrm flipH="1">
              <a:off x="7791505" y="4638824"/>
              <a:ext cx="0" cy="310945"/>
            </a:xfrm>
            <a:prstGeom prst="line">
              <a:avLst/>
            </a:prstGeom>
            <a:noFill/>
            <a:ln w="44450">
              <a:solidFill>
                <a:srgbClr val="42865C"/>
              </a:solidFill>
              <a:round/>
              <a:headEnd type="none" w="sm" len="sm"/>
              <a:tailEnd type="none" w="sm" len="sm"/>
            </a:ln>
          </p:spPr>
          <p:txBody>
            <a:bodyPr/>
            <a:lstStyle/>
            <a:p>
              <a:endParaRPr lang="en-US"/>
            </a:p>
          </p:txBody>
        </p:sp>
        <p:sp>
          <p:nvSpPr>
            <p:cNvPr id="235" name="Line 27"/>
            <p:cNvSpPr>
              <a:spLocks noChangeAspect="1" noChangeShapeType="1"/>
            </p:cNvSpPr>
            <p:nvPr/>
          </p:nvSpPr>
          <p:spPr bwMode="auto">
            <a:xfrm rot="19280412">
              <a:off x="7857425" y="4917377"/>
              <a:ext cx="0" cy="226142"/>
            </a:xfrm>
            <a:prstGeom prst="line">
              <a:avLst/>
            </a:prstGeom>
            <a:noFill/>
            <a:ln w="44450">
              <a:solidFill>
                <a:srgbClr val="42865C"/>
              </a:solidFill>
              <a:round/>
              <a:headEnd type="none" w="sm" len="sm"/>
              <a:tailEnd type="none" w="sm" len="sm"/>
            </a:ln>
          </p:spPr>
          <p:txBody>
            <a:bodyPr/>
            <a:lstStyle/>
            <a:p>
              <a:endParaRPr lang="en-US"/>
            </a:p>
          </p:txBody>
        </p:sp>
        <p:sp>
          <p:nvSpPr>
            <p:cNvPr id="236" name="Line 31"/>
            <p:cNvSpPr>
              <a:spLocks noChangeAspect="1" noChangeShapeType="1"/>
            </p:cNvSpPr>
            <p:nvPr/>
          </p:nvSpPr>
          <p:spPr bwMode="auto">
            <a:xfrm rot="19280412">
              <a:off x="7919745" y="4910075"/>
              <a:ext cx="0" cy="196695"/>
            </a:xfrm>
            <a:prstGeom prst="line">
              <a:avLst/>
            </a:prstGeom>
            <a:noFill/>
            <a:ln w="44450">
              <a:solidFill>
                <a:srgbClr val="42865C"/>
              </a:solidFill>
              <a:round/>
              <a:headEnd type="none" w="sm" len="sm"/>
              <a:tailEnd type="none" w="sm" len="sm"/>
            </a:ln>
          </p:spPr>
          <p:txBody>
            <a:bodyPr/>
            <a:lstStyle/>
            <a:p>
              <a:endParaRPr lang="en-US"/>
            </a:p>
          </p:txBody>
        </p:sp>
        <p:sp>
          <p:nvSpPr>
            <p:cNvPr id="237" name="Oval 143"/>
            <p:cNvSpPr>
              <a:spLocks noChangeAspect="1"/>
            </p:cNvSpPr>
            <p:nvPr/>
          </p:nvSpPr>
          <p:spPr bwMode="auto">
            <a:xfrm flipH="1">
              <a:off x="7909740" y="4907279"/>
              <a:ext cx="75594" cy="84487"/>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49" name="Line 26"/>
            <p:cNvSpPr>
              <a:spLocks noChangeAspect="1" noChangeShapeType="1"/>
            </p:cNvSpPr>
            <p:nvPr/>
          </p:nvSpPr>
          <p:spPr bwMode="auto">
            <a:xfrm flipV="1">
              <a:off x="7713959" y="5739949"/>
              <a:ext cx="0" cy="310945"/>
            </a:xfrm>
            <a:prstGeom prst="line">
              <a:avLst/>
            </a:prstGeom>
            <a:noFill/>
            <a:ln w="44450">
              <a:solidFill>
                <a:srgbClr val="42865C"/>
              </a:solidFill>
              <a:round/>
              <a:headEnd type="none" w="sm" len="sm"/>
              <a:tailEnd type="none" w="sm" len="sm"/>
            </a:ln>
          </p:spPr>
          <p:txBody>
            <a:bodyPr/>
            <a:lstStyle/>
            <a:p>
              <a:endParaRPr lang="en-US"/>
            </a:p>
          </p:txBody>
        </p:sp>
        <p:sp>
          <p:nvSpPr>
            <p:cNvPr id="250" name="Line 27"/>
            <p:cNvSpPr>
              <a:spLocks noChangeAspect="1" noChangeShapeType="1"/>
            </p:cNvSpPr>
            <p:nvPr/>
          </p:nvSpPr>
          <p:spPr bwMode="auto">
            <a:xfrm rot="19280412" flipH="1" flipV="1">
              <a:off x="7648039" y="5546199"/>
              <a:ext cx="0" cy="226142"/>
            </a:xfrm>
            <a:prstGeom prst="line">
              <a:avLst/>
            </a:prstGeom>
            <a:noFill/>
            <a:ln w="44450">
              <a:solidFill>
                <a:srgbClr val="42865C"/>
              </a:solidFill>
              <a:round/>
              <a:headEnd type="none" w="sm" len="sm"/>
              <a:tailEnd type="none" w="sm" len="sm"/>
            </a:ln>
          </p:spPr>
          <p:txBody>
            <a:bodyPr/>
            <a:lstStyle/>
            <a:p>
              <a:endParaRPr lang="en-US"/>
            </a:p>
          </p:txBody>
        </p:sp>
        <p:sp>
          <p:nvSpPr>
            <p:cNvPr id="251" name="Line 31"/>
            <p:cNvSpPr>
              <a:spLocks noChangeAspect="1" noChangeShapeType="1"/>
            </p:cNvSpPr>
            <p:nvPr/>
          </p:nvSpPr>
          <p:spPr bwMode="auto">
            <a:xfrm rot="19280412" flipH="1" flipV="1">
              <a:off x="7585719" y="5582948"/>
              <a:ext cx="0" cy="196695"/>
            </a:xfrm>
            <a:prstGeom prst="line">
              <a:avLst/>
            </a:prstGeom>
            <a:noFill/>
            <a:ln w="44450">
              <a:solidFill>
                <a:srgbClr val="42865C"/>
              </a:solidFill>
              <a:round/>
              <a:headEnd type="none" w="sm" len="sm"/>
              <a:tailEnd type="none" w="sm" len="sm"/>
            </a:ln>
          </p:spPr>
          <p:txBody>
            <a:bodyPr/>
            <a:lstStyle/>
            <a:p>
              <a:endParaRPr lang="en-US"/>
            </a:p>
          </p:txBody>
        </p:sp>
        <p:sp>
          <p:nvSpPr>
            <p:cNvPr id="252" name="Oval 143"/>
            <p:cNvSpPr>
              <a:spLocks noChangeAspect="1"/>
            </p:cNvSpPr>
            <p:nvPr/>
          </p:nvSpPr>
          <p:spPr bwMode="auto">
            <a:xfrm flipV="1">
              <a:off x="7520130" y="5697952"/>
              <a:ext cx="75594" cy="84487"/>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45" name="Line 26"/>
            <p:cNvSpPr>
              <a:spLocks noChangeAspect="1" noChangeShapeType="1"/>
            </p:cNvSpPr>
            <p:nvPr/>
          </p:nvSpPr>
          <p:spPr bwMode="auto">
            <a:xfrm flipH="1" flipV="1">
              <a:off x="7789625" y="5739949"/>
              <a:ext cx="0" cy="310945"/>
            </a:xfrm>
            <a:prstGeom prst="line">
              <a:avLst/>
            </a:prstGeom>
            <a:noFill/>
            <a:ln w="44450">
              <a:solidFill>
                <a:srgbClr val="42865C"/>
              </a:solidFill>
              <a:round/>
              <a:headEnd type="none" w="sm" len="sm"/>
              <a:tailEnd type="none" w="sm" len="sm"/>
            </a:ln>
          </p:spPr>
          <p:txBody>
            <a:bodyPr/>
            <a:lstStyle/>
            <a:p>
              <a:endParaRPr lang="en-US"/>
            </a:p>
          </p:txBody>
        </p:sp>
        <p:sp>
          <p:nvSpPr>
            <p:cNvPr id="246" name="Line 27"/>
            <p:cNvSpPr>
              <a:spLocks noChangeAspect="1" noChangeShapeType="1"/>
            </p:cNvSpPr>
            <p:nvPr/>
          </p:nvSpPr>
          <p:spPr bwMode="auto">
            <a:xfrm rot="2319588" flipV="1">
              <a:off x="7855545" y="5546199"/>
              <a:ext cx="0" cy="226142"/>
            </a:xfrm>
            <a:prstGeom prst="line">
              <a:avLst/>
            </a:prstGeom>
            <a:noFill/>
            <a:ln w="44450">
              <a:solidFill>
                <a:srgbClr val="42865C"/>
              </a:solidFill>
              <a:round/>
              <a:headEnd type="none" w="sm" len="sm"/>
              <a:tailEnd type="none" w="sm" len="sm"/>
            </a:ln>
          </p:spPr>
          <p:txBody>
            <a:bodyPr/>
            <a:lstStyle/>
            <a:p>
              <a:endParaRPr lang="en-US"/>
            </a:p>
          </p:txBody>
        </p:sp>
        <p:sp>
          <p:nvSpPr>
            <p:cNvPr id="247" name="Line 31"/>
            <p:cNvSpPr>
              <a:spLocks noChangeAspect="1" noChangeShapeType="1"/>
            </p:cNvSpPr>
            <p:nvPr/>
          </p:nvSpPr>
          <p:spPr bwMode="auto">
            <a:xfrm rot="2319588" flipV="1">
              <a:off x="7917865" y="5582948"/>
              <a:ext cx="0" cy="196695"/>
            </a:xfrm>
            <a:prstGeom prst="line">
              <a:avLst/>
            </a:prstGeom>
            <a:noFill/>
            <a:ln w="44450">
              <a:solidFill>
                <a:srgbClr val="42865C"/>
              </a:solidFill>
              <a:round/>
              <a:headEnd type="none" w="sm" len="sm"/>
              <a:tailEnd type="none" w="sm" len="sm"/>
            </a:ln>
          </p:spPr>
          <p:txBody>
            <a:bodyPr/>
            <a:lstStyle/>
            <a:p>
              <a:endParaRPr lang="en-US"/>
            </a:p>
          </p:txBody>
        </p:sp>
        <p:sp>
          <p:nvSpPr>
            <p:cNvPr id="248" name="Oval 143"/>
            <p:cNvSpPr>
              <a:spLocks noChangeAspect="1"/>
            </p:cNvSpPr>
            <p:nvPr/>
          </p:nvSpPr>
          <p:spPr bwMode="auto">
            <a:xfrm flipH="1" flipV="1">
              <a:off x="7907860" y="5697952"/>
              <a:ext cx="75594" cy="84487"/>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53" name="Oval 144"/>
            <p:cNvSpPr>
              <a:spLocks noChangeAspect="1"/>
            </p:cNvSpPr>
            <p:nvPr/>
          </p:nvSpPr>
          <p:spPr bwMode="auto">
            <a:xfrm>
              <a:off x="7815772" y="5847117"/>
              <a:ext cx="75594" cy="84487"/>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60" name="Line 20"/>
            <p:cNvSpPr>
              <a:spLocks noChangeAspect="1" noChangeShapeType="1"/>
            </p:cNvSpPr>
            <p:nvPr/>
          </p:nvSpPr>
          <p:spPr bwMode="auto">
            <a:xfrm rot="18519587" flipV="1">
              <a:off x="8063422" y="5065604"/>
              <a:ext cx="0" cy="309307"/>
            </a:xfrm>
            <a:prstGeom prst="line">
              <a:avLst/>
            </a:prstGeom>
            <a:noFill/>
            <a:ln w="44450">
              <a:solidFill>
                <a:srgbClr val="C00000"/>
              </a:solidFill>
              <a:round/>
              <a:headEnd type="none" w="sm" len="sm"/>
              <a:tailEnd type="none" w="sm" len="sm"/>
            </a:ln>
          </p:spPr>
          <p:txBody>
            <a:bodyPr/>
            <a:lstStyle/>
            <a:p>
              <a:endParaRPr lang="en-US"/>
            </a:p>
          </p:txBody>
        </p:sp>
        <p:sp>
          <p:nvSpPr>
            <p:cNvPr id="261" name="Line 22"/>
            <p:cNvSpPr>
              <a:spLocks noChangeAspect="1" noChangeShapeType="1"/>
            </p:cNvSpPr>
            <p:nvPr/>
          </p:nvSpPr>
          <p:spPr bwMode="auto">
            <a:xfrm rot="18519587" flipV="1">
              <a:off x="8107050" y="5038043"/>
              <a:ext cx="0" cy="268474"/>
            </a:xfrm>
            <a:prstGeom prst="line">
              <a:avLst/>
            </a:prstGeom>
            <a:noFill/>
            <a:ln w="63500">
              <a:solidFill>
                <a:srgbClr val="C00000"/>
              </a:solidFill>
              <a:round/>
              <a:headEnd type="none" w="sm" len="sm"/>
              <a:tailEnd type="none" w="sm" len="sm"/>
            </a:ln>
          </p:spPr>
          <p:txBody>
            <a:bodyPr/>
            <a:lstStyle/>
            <a:p>
              <a:endParaRPr lang="en-US"/>
            </a:p>
          </p:txBody>
        </p:sp>
        <p:sp>
          <p:nvSpPr>
            <p:cNvPr id="262" name="Line 44"/>
            <p:cNvSpPr>
              <a:spLocks noChangeAspect="1" noChangeShapeType="1"/>
            </p:cNvSpPr>
            <p:nvPr/>
          </p:nvSpPr>
          <p:spPr bwMode="auto">
            <a:xfrm rot="16200000" flipV="1">
              <a:off x="8351291" y="5135019"/>
              <a:ext cx="1021" cy="352181"/>
            </a:xfrm>
            <a:prstGeom prst="line">
              <a:avLst/>
            </a:prstGeom>
            <a:noFill/>
            <a:ln w="44450">
              <a:solidFill>
                <a:srgbClr val="C00000"/>
              </a:solidFill>
              <a:round/>
              <a:headEnd type="none" w="sm" len="sm"/>
              <a:tailEnd type="none" w="sm" len="sm"/>
            </a:ln>
          </p:spPr>
          <p:txBody>
            <a:bodyPr/>
            <a:lstStyle/>
            <a:p>
              <a:endParaRPr lang="en-US"/>
            </a:p>
          </p:txBody>
        </p:sp>
        <p:sp>
          <p:nvSpPr>
            <p:cNvPr id="257" name="Line 47"/>
            <p:cNvSpPr>
              <a:spLocks noChangeAspect="1" noChangeShapeType="1"/>
            </p:cNvSpPr>
            <p:nvPr/>
          </p:nvSpPr>
          <p:spPr bwMode="auto">
            <a:xfrm rot="3080413">
              <a:off x="8066484" y="5308557"/>
              <a:ext cx="0" cy="309306"/>
            </a:xfrm>
            <a:prstGeom prst="line">
              <a:avLst/>
            </a:prstGeom>
            <a:noFill/>
            <a:ln w="44450">
              <a:solidFill>
                <a:srgbClr val="C00000"/>
              </a:solidFill>
              <a:round/>
              <a:headEnd type="none" w="sm" len="sm"/>
              <a:tailEnd type="none" w="sm" len="sm"/>
            </a:ln>
          </p:spPr>
          <p:txBody>
            <a:bodyPr/>
            <a:lstStyle/>
            <a:p>
              <a:endParaRPr lang="en-US"/>
            </a:p>
          </p:txBody>
        </p:sp>
        <p:sp>
          <p:nvSpPr>
            <p:cNvPr id="258" name="Line 48"/>
            <p:cNvSpPr>
              <a:spLocks noChangeAspect="1" noChangeShapeType="1"/>
            </p:cNvSpPr>
            <p:nvPr/>
          </p:nvSpPr>
          <p:spPr bwMode="auto">
            <a:xfrm rot="3080413">
              <a:off x="8110113" y="5376952"/>
              <a:ext cx="0" cy="268474"/>
            </a:xfrm>
            <a:prstGeom prst="line">
              <a:avLst/>
            </a:prstGeom>
            <a:noFill/>
            <a:ln w="63500">
              <a:solidFill>
                <a:srgbClr val="C00000"/>
              </a:solidFill>
              <a:round/>
              <a:headEnd type="none" w="sm" len="sm"/>
              <a:tailEnd type="none" w="sm" len="sm"/>
            </a:ln>
          </p:spPr>
          <p:txBody>
            <a:bodyPr/>
            <a:lstStyle/>
            <a:p>
              <a:endParaRPr lang="en-US"/>
            </a:p>
          </p:txBody>
        </p:sp>
        <p:sp>
          <p:nvSpPr>
            <p:cNvPr id="259" name="Line 49"/>
            <p:cNvSpPr>
              <a:spLocks noChangeAspect="1" noChangeShapeType="1"/>
            </p:cNvSpPr>
            <p:nvPr/>
          </p:nvSpPr>
          <p:spPr bwMode="auto">
            <a:xfrm rot="5400000">
              <a:off x="8354353" y="5196268"/>
              <a:ext cx="1021" cy="352180"/>
            </a:xfrm>
            <a:prstGeom prst="line">
              <a:avLst/>
            </a:prstGeom>
            <a:noFill/>
            <a:ln w="44450">
              <a:solidFill>
                <a:srgbClr val="C00000"/>
              </a:solidFill>
              <a:round/>
              <a:headEnd type="none" w="sm" len="sm"/>
              <a:tailEnd type="none" w="sm" len="sm"/>
            </a:ln>
          </p:spPr>
          <p:txBody>
            <a:bodyPr/>
            <a:lstStyle/>
            <a:p>
              <a:endParaRPr lang="en-US"/>
            </a:p>
          </p:txBody>
        </p:sp>
      </p:grpSp>
    </p:spTree>
    <p:extLst>
      <p:ext uri="{BB962C8B-B14F-4D97-AF65-F5344CB8AC3E}">
        <p14:creationId xmlns:p14="http://schemas.microsoft.com/office/powerpoint/2010/main" val="192633784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Anti-ADC Bridging Assay: </a:t>
            </a:r>
            <a:br>
              <a:rPr lang="en-US" dirty="0" smtClean="0"/>
            </a:br>
            <a:r>
              <a:rPr lang="en-US" dirty="0" smtClean="0"/>
              <a:t>Screening and Specificity</a:t>
            </a:r>
          </a:p>
        </p:txBody>
      </p:sp>
      <p:sp>
        <p:nvSpPr>
          <p:cNvPr id="144" name="Content Placeholder 143"/>
          <p:cNvSpPr>
            <a:spLocks noGrp="1"/>
          </p:cNvSpPr>
          <p:nvPr>
            <p:ph idx="1"/>
          </p:nvPr>
        </p:nvSpPr>
        <p:spPr>
          <a:xfrm>
            <a:off x="512064" y="1280160"/>
            <a:ext cx="8119872" cy="707886"/>
          </a:xfrm>
        </p:spPr>
        <p:txBody>
          <a:bodyPr/>
          <a:lstStyle/>
          <a:p>
            <a:r>
              <a:rPr lang="en-US" sz="2000" dirty="0" smtClean="0"/>
              <a:t>Detection and confirmation of antibodies directed against any portion of the ADC</a:t>
            </a:r>
            <a:endParaRPr lang="en-US" sz="2000" dirty="0"/>
          </a:p>
        </p:txBody>
      </p:sp>
      <p:sp>
        <p:nvSpPr>
          <p:cNvPr id="7173" name="Rectangle 24"/>
          <p:cNvSpPr>
            <a:spLocks noChangeAspect="1" noChangeArrowheads="1"/>
          </p:cNvSpPr>
          <p:nvPr/>
        </p:nvSpPr>
        <p:spPr bwMode="auto">
          <a:xfrm>
            <a:off x="3122442" y="4053172"/>
            <a:ext cx="1619354" cy="784830"/>
          </a:xfrm>
          <a:prstGeom prst="rect">
            <a:avLst/>
          </a:prstGeom>
          <a:noFill/>
          <a:ln w="9525">
            <a:noFill/>
            <a:miter lim="800000"/>
            <a:headEnd/>
            <a:tailEnd/>
          </a:ln>
        </p:spPr>
        <p:txBody>
          <a:bodyPr wrap="none">
            <a:spAutoFit/>
          </a:bodyPr>
          <a:lstStyle/>
          <a:p>
            <a:r>
              <a:rPr lang="en-US" sz="1500" dirty="0" smtClean="0"/>
              <a:t>Anti-ADC</a:t>
            </a:r>
            <a:endParaRPr lang="en-US" sz="1500" dirty="0"/>
          </a:p>
          <a:p>
            <a:r>
              <a:rPr lang="en-US" sz="1500" dirty="0" smtClean="0"/>
              <a:t>(Anti-linker/toxin </a:t>
            </a:r>
          </a:p>
          <a:p>
            <a:r>
              <a:rPr lang="en-US" sz="1500" dirty="0" smtClean="0"/>
              <a:t> or Anti-</a:t>
            </a:r>
            <a:r>
              <a:rPr lang="en-US" sz="1500" dirty="0" err="1" smtClean="0"/>
              <a:t>mAb</a:t>
            </a:r>
            <a:r>
              <a:rPr lang="en-US" sz="1500" dirty="0" smtClean="0"/>
              <a:t>)</a:t>
            </a:r>
            <a:endParaRPr lang="en-US" sz="1500" dirty="0"/>
          </a:p>
        </p:txBody>
      </p:sp>
      <p:sp>
        <p:nvSpPr>
          <p:cNvPr id="7172" name="Rectangle 23"/>
          <p:cNvSpPr>
            <a:spLocks noChangeAspect="1" noChangeArrowheads="1"/>
          </p:cNvSpPr>
          <p:nvPr/>
        </p:nvSpPr>
        <p:spPr bwMode="auto">
          <a:xfrm>
            <a:off x="2551274" y="5143903"/>
            <a:ext cx="644502" cy="351927"/>
          </a:xfrm>
          <a:prstGeom prst="rect">
            <a:avLst/>
          </a:prstGeom>
          <a:noFill/>
          <a:ln w="9525">
            <a:noFill/>
            <a:miter lim="800000"/>
            <a:headEnd/>
            <a:tailEnd/>
          </a:ln>
        </p:spPr>
        <p:txBody>
          <a:bodyPr wrap="none">
            <a:spAutoFit/>
          </a:bodyPr>
          <a:lstStyle/>
          <a:p>
            <a:r>
              <a:rPr lang="en-US" sz="1500" dirty="0" smtClean="0"/>
              <a:t>ADC</a:t>
            </a:r>
            <a:endParaRPr lang="en-US" sz="1500" dirty="0"/>
          </a:p>
        </p:txBody>
      </p:sp>
      <p:sp>
        <p:nvSpPr>
          <p:cNvPr id="7175" name="Rectangle 33"/>
          <p:cNvSpPr>
            <a:spLocks noChangeAspect="1" noChangeArrowheads="1"/>
          </p:cNvSpPr>
          <p:nvPr/>
        </p:nvSpPr>
        <p:spPr bwMode="auto">
          <a:xfrm>
            <a:off x="2575543" y="3633109"/>
            <a:ext cx="644502" cy="351927"/>
          </a:xfrm>
          <a:prstGeom prst="rect">
            <a:avLst/>
          </a:prstGeom>
          <a:noFill/>
          <a:ln w="9525">
            <a:noFill/>
            <a:miter lim="800000"/>
            <a:headEnd/>
            <a:tailEnd/>
          </a:ln>
        </p:spPr>
        <p:txBody>
          <a:bodyPr wrap="none">
            <a:spAutoFit/>
          </a:bodyPr>
          <a:lstStyle/>
          <a:p>
            <a:r>
              <a:rPr lang="en-US" sz="1500" dirty="0" smtClean="0"/>
              <a:t>ADC</a:t>
            </a:r>
            <a:endParaRPr lang="en-US" sz="1500" dirty="0"/>
          </a:p>
        </p:txBody>
      </p:sp>
      <p:sp>
        <p:nvSpPr>
          <p:cNvPr id="7176" name="AutoShape 34"/>
          <p:cNvSpPr>
            <a:spLocks noChangeAspect="1" noChangeArrowheads="1"/>
          </p:cNvSpPr>
          <p:nvPr/>
        </p:nvSpPr>
        <p:spPr bwMode="auto">
          <a:xfrm>
            <a:off x="2248802" y="2848921"/>
            <a:ext cx="767582" cy="516907"/>
          </a:xfrm>
          <a:prstGeom prst="irregularSeal1">
            <a:avLst/>
          </a:prstGeom>
          <a:gradFill rotWithShape="1">
            <a:gsLst>
              <a:gs pos="0">
                <a:schemeClr val="accent2">
                  <a:lumMod val="60000"/>
                  <a:lumOff val="40000"/>
                </a:schemeClr>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1400"/>
              <a:t>Ru</a:t>
            </a:r>
          </a:p>
        </p:txBody>
      </p:sp>
      <p:sp>
        <p:nvSpPr>
          <p:cNvPr id="7177" name="Freeform 35"/>
          <p:cNvSpPr>
            <a:spLocks noChangeAspect="1"/>
          </p:cNvSpPr>
          <p:nvPr/>
        </p:nvSpPr>
        <p:spPr bwMode="auto">
          <a:xfrm>
            <a:off x="1982569" y="3118612"/>
            <a:ext cx="364775" cy="316368"/>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42865C"/>
            </a:solidFill>
            <a:round/>
            <a:headEnd/>
            <a:tailEnd/>
          </a:ln>
        </p:spPr>
        <p:txBody>
          <a:bodyPr/>
          <a:lstStyle/>
          <a:p>
            <a:endParaRPr lang="en-US"/>
          </a:p>
        </p:txBody>
      </p:sp>
      <p:sp>
        <p:nvSpPr>
          <p:cNvPr id="7178" name="Oval 36"/>
          <p:cNvSpPr>
            <a:spLocks noChangeAspect="1" noChangeArrowheads="1"/>
          </p:cNvSpPr>
          <p:nvPr/>
        </p:nvSpPr>
        <p:spPr bwMode="auto">
          <a:xfrm>
            <a:off x="1327292" y="5818130"/>
            <a:ext cx="1151373" cy="309452"/>
          </a:xfrm>
          <a:prstGeom prst="ellipse">
            <a:avLst/>
          </a:prstGeom>
          <a:solidFill>
            <a:srgbClr val="CBCDD2"/>
          </a:solidFill>
          <a:ln w="9525">
            <a:solidFill>
              <a:schemeClr val="tx1"/>
            </a:solidFill>
            <a:round/>
            <a:headEnd/>
            <a:tailEnd/>
          </a:ln>
        </p:spPr>
        <p:txBody>
          <a:bodyPr wrap="none" lIns="0" rIns="0" anchor="ctr"/>
          <a:lstStyle/>
          <a:p>
            <a:pPr algn="ctr"/>
            <a:r>
              <a:rPr lang="en-US" sz="1000"/>
              <a:t>Avidin</a:t>
            </a:r>
          </a:p>
        </p:txBody>
      </p:sp>
      <p:sp>
        <p:nvSpPr>
          <p:cNvPr id="7179" name="AutoShape 37"/>
          <p:cNvSpPr>
            <a:spLocks noChangeAspect="1" noChangeArrowheads="1"/>
          </p:cNvSpPr>
          <p:nvPr/>
        </p:nvSpPr>
        <p:spPr bwMode="auto">
          <a:xfrm>
            <a:off x="1603897" y="5558812"/>
            <a:ext cx="630484" cy="302537"/>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7180" name="Line 38"/>
          <p:cNvSpPr>
            <a:spLocks noChangeAspect="1" noChangeShapeType="1"/>
          </p:cNvSpPr>
          <p:nvPr/>
        </p:nvSpPr>
        <p:spPr bwMode="auto">
          <a:xfrm>
            <a:off x="1033398" y="6134498"/>
            <a:ext cx="1742618" cy="1729"/>
          </a:xfrm>
          <a:prstGeom prst="line">
            <a:avLst/>
          </a:prstGeom>
          <a:noFill/>
          <a:ln w="38100">
            <a:solidFill>
              <a:schemeClr val="tx1"/>
            </a:solidFill>
            <a:round/>
            <a:headEnd/>
            <a:tailEnd/>
          </a:ln>
        </p:spPr>
        <p:txBody>
          <a:bodyPr wrap="none" anchor="ctr">
            <a:spAutoFit/>
          </a:bodyPr>
          <a:lstStyle/>
          <a:p>
            <a:endParaRPr lang="en-US"/>
          </a:p>
        </p:txBody>
      </p:sp>
      <p:sp>
        <p:nvSpPr>
          <p:cNvPr id="7181" name="Rectangle 39"/>
          <p:cNvSpPr>
            <a:spLocks noChangeAspect="1" noChangeArrowheads="1"/>
          </p:cNvSpPr>
          <p:nvPr/>
        </p:nvSpPr>
        <p:spPr bwMode="auto">
          <a:xfrm>
            <a:off x="1597262" y="6105109"/>
            <a:ext cx="623889" cy="323165"/>
          </a:xfrm>
          <a:prstGeom prst="rect">
            <a:avLst/>
          </a:prstGeom>
          <a:noFill/>
          <a:ln w="9525" algn="ctr">
            <a:noFill/>
            <a:miter lim="800000"/>
            <a:headEnd/>
            <a:tailEnd/>
          </a:ln>
        </p:spPr>
        <p:txBody>
          <a:bodyPr wrap="none">
            <a:spAutoFit/>
          </a:bodyPr>
          <a:lstStyle/>
          <a:p>
            <a:r>
              <a:rPr lang="en-US" sz="1500" dirty="0" smtClean="0"/>
              <a:t>Plate</a:t>
            </a:r>
            <a:endParaRPr lang="en-US" sz="1500" dirty="0"/>
          </a:p>
        </p:txBody>
      </p:sp>
      <p:sp>
        <p:nvSpPr>
          <p:cNvPr id="7188" name="Oval 144"/>
          <p:cNvSpPr>
            <a:spLocks noChangeAspect="1"/>
          </p:cNvSpPr>
          <p:nvPr/>
        </p:nvSpPr>
        <p:spPr bwMode="auto">
          <a:xfrm>
            <a:off x="2014502" y="3467012"/>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7190" name="TextBox 147"/>
          <p:cNvSpPr txBox="1">
            <a:spLocks noChangeArrowheads="1"/>
          </p:cNvSpPr>
          <p:nvPr/>
        </p:nvSpPr>
        <p:spPr bwMode="auto">
          <a:xfrm>
            <a:off x="604093" y="2108655"/>
            <a:ext cx="1903150" cy="369332"/>
          </a:xfrm>
          <a:prstGeom prst="rect">
            <a:avLst/>
          </a:prstGeom>
          <a:noFill/>
          <a:ln w="9525">
            <a:noFill/>
            <a:miter lim="800000"/>
            <a:headEnd/>
            <a:tailEnd/>
          </a:ln>
        </p:spPr>
        <p:txBody>
          <a:bodyPr wrap="none">
            <a:spAutoFit/>
          </a:bodyPr>
          <a:lstStyle/>
          <a:p>
            <a:r>
              <a:rPr lang="en-US" dirty="0"/>
              <a:t>Screening </a:t>
            </a:r>
            <a:r>
              <a:rPr lang="en-US" dirty="0" smtClean="0"/>
              <a:t>Assay</a:t>
            </a:r>
            <a:endParaRPr lang="en-US" dirty="0"/>
          </a:p>
        </p:txBody>
      </p:sp>
      <p:grpSp>
        <p:nvGrpSpPr>
          <p:cNvPr id="53" name="Group 52"/>
          <p:cNvGrpSpPr/>
          <p:nvPr/>
        </p:nvGrpSpPr>
        <p:grpSpPr>
          <a:xfrm>
            <a:off x="1558268" y="3361557"/>
            <a:ext cx="720530" cy="784869"/>
            <a:chOff x="1450383" y="2438274"/>
            <a:chExt cx="720530" cy="784869"/>
          </a:xfrm>
        </p:grpSpPr>
        <p:grpSp>
          <p:nvGrpSpPr>
            <p:cNvPr id="47" name="Group 46"/>
            <p:cNvGrpSpPr/>
            <p:nvPr/>
          </p:nvGrpSpPr>
          <p:grpSpPr>
            <a:xfrm>
              <a:off x="1450383" y="2438274"/>
              <a:ext cx="301430" cy="784869"/>
              <a:chOff x="1450383" y="2438274"/>
              <a:chExt cx="301430" cy="784869"/>
            </a:xfrm>
          </p:grpSpPr>
          <p:sp>
            <p:nvSpPr>
              <p:cNvPr id="7201"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7202"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7204"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7187"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48" name="Group 47"/>
            <p:cNvGrpSpPr/>
            <p:nvPr/>
          </p:nvGrpSpPr>
          <p:grpSpPr>
            <a:xfrm flipH="1">
              <a:off x="1869483" y="2438274"/>
              <a:ext cx="301430" cy="784869"/>
              <a:chOff x="1450383" y="2438274"/>
              <a:chExt cx="301430" cy="784869"/>
            </a:xfrm>
          </p:grpSpPr>
          <p:sp>
            <p:nvSpPr>
              <p:cNvPr id="49"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50"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51"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52"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grpSp>
        <p:nvGrpSpPr>
          <p:cNvPr id="54" name="Group 53"/>
          <p:cNvGrpSpPr/>
          <p:nvPr/>
        </p:nvGrpSpPr>
        <p:grpSpPr>
          <a:xfrm flipV="1">
            <a:off x="1555344" y="4772648"/>
            <a:ext cx="720530" cy="784869"/>
            <a:chOff x="1450383" y="2438274"/>
            <a:chExt cx="720530" cy="784869"/>
          </a:xfrm>
        </p:grpSpPr>
        <p:grpSp>
          <p:nvGrpSpPr>
            <p:cNvPr id="55" name="Group 46"/>
            <p:cNvGrpSpPr/>
            <p:nvPr/>
          </p:nvGrpSpPr>
          <p:grpSpPr>
            <a:xfrm>
              <a:off x="1450383" y="2438274"/>
              <a:ext cx="301430" cy="784869"/>
              <a:chOff x="1450383" y="2438274"/>
              <a:chExt cx="301430" cy="784869"/>
            </a:xfrm>
          </p:grpSpPr>
          <p:sp>
            <p:nvSpPr>
              <p:cNvPr id="61"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62"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63"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64"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56" name="Group 47"/>
            <p:cNvGrpSpPr/>
            <p:nvPr/>
          </p:nvGrpSpPr>
          <p:grpSpPr>
            <a:xfrm flipH="1">
              <a:off x="1869483" y="2438274"/>
              <a:ext cx="301430" cy="784869"/>
              <a:chOff x="1450383" y="2438274"/>
              <a:chExt cx="301430" cy="784869"/>
            </a:xfrm>
          </p:grpSpPr>
          <p:sp>
            <p:nvSpPr>
              <p:cNvPr id="57"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58"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59"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60"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sp>
        <p:nvSpPr>
          <p:cNvPr id="65" name="Oval 144"/>
          <p:cNvSpPr>
            <a:spLocks noChangeAspect="1"/>
          </p:cNvSpPr>
          <p:nvPr/>
        </p:nvSpPr>
        <p:spPr bwMode="auto">
          <a:xfrm>
            <a:off x="2015107" y="5240617"/>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87" name="Group 86"/>
          <p:cNvGrpSpPr/>
          <p:nvPr/>
        </p:nvGrpSpPr>
        <p:grpSpPr>
          <a:xfrm>
            <a:off x="2158935" y="4191946"/>
            <a:ext cx="968375" cy="525462"/>
            <a:chOff x="2089150" y="3287713"/>
            <a:chExt cx="968375" cy="525462"/>
          </a:xfrm>
        </p:grpSpPr>
        <p:grpSp>
          <p:nvGrpSpPr>
            <p:cNvPr id="78" name="Group 45"/>
            <p:cNvGrpSpPr>
              <a:grpSpLocks/>
            </p:cNvGrpSpPr>
            <p:nvPr/>
          </p:nvGrpSpPr>
          <p:grpSpPr bwMode="auto">
            <a:xfrm>
              <a:off x="2089150" y="3287713"/>
              <a:ext cx="963613" cy="215900"/>
              <a:chOff x="986" y="1971"/>
              <a:chExt cx="607" cy="136"/>
            </a:xfrm>
          </p:grpSpPr>
          <p:sp>
            <p:nvSpPr>
              <p:cNvPr id="79" name="Line 20"/>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80" name="Line 22"/>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81" name="Line 44"/>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nvGrpSpPr>
            <p:cNvPr id="82" name="Group 46"/>
            <p:cNvGrpSpPr>
              <a:grpSpLocks/>
            </p:cNvGrpSpPr>
            <p:nvPr/>
          </p:nvGrpSpPr>
          <p:grpSpPr bwMode="auto">
            <a:xfrm flipV="1">
              <a:off x="2093913" y="3597275"/>
              <a:ext cx="963612" cy="215900"/>
              <a:chOff x="986" y="1971"/>
              <a:chExt cx="607" cy="136"/>
            </a:xfrm>
          </p:grpSpPr>
          <p:sp>
            <p:nvSpPr>
              <p:cNvPr id="83" name="Line 47"/>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84" name="Line 48"/>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85" name="Line 49"/>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sp>
        <p:nvSpPr>
          <p:cNvPr id="91" name="AutoShape 34"/>
          <p:cNvSpPr>
            <a:spLocks noChangeAspect="1" noChangeArrowheads="1"/>
          </p:cNvSpPr>
          <p:nvPr/>
        </p:nvSpPr>
        <p:spPr bwMode="auto">
          <a:xfrm>
            <a:off x="6090915" y="2859554"/>
            <a:ext cx="767582" cy="516907"/>
          </a:xfrm>
          <a:prstGeom prst="irregularSeal1">
            <a:avLst/>
          </a:prstGeom>
          <a:gradFill rotWithShape="1">
            <a:gsLst>
              <a:gs pos="0">
                <a:schemeClr val="accent2">
                  <a:lumMod val="60000"/>
                  <a:lumOff val="40000"/>
                </a:schemeClr>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1400"/>
              <a:t>Ru</a:t>
            </a:r>
          </a:p>
        </p:txBody>
      </p:sp>
      <p:sp>
        <p:nvSpPr>
          <p:cNvPr id="92" name="Freeform 35"/>
          <p:cNvSpPr>
            <a:spLocks noChangeAspect="1"/>
          </p:cNvSpPr>
          <p:nvPr/>
        </p:nvSpPr>
        <p:spPr bwMode="auto">
          <a:xfrm>
            <a:off x="5824682" y="3129245"/>
            <a:ext cx="364775" cy="316368"/>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42865C"/>
            </a:solidFill>
            <a:round/>
            <a:headEnd/>
            <a:tailEnd/>
          </a:ln>
        </p:spPr>
        <p:txBody>
          <a:bodyPr/>
          <a:lstStyle/>
          <a:p>
            <a:endParaRPr lang="en-US"/>
          </a:p>
        </p:txBody>
      </p:sp>
      <p:sp>
        <p:nvSpPr>
          <p:cNvPr id="93" name="Oval 36"/>
          <p:cNvSpPr>
            <a:spLocks noChangeAspect="1" noChangeArrowheads="1"/>
          </p:cNvSpPr>
          <p:nvPr/>
        </p:nvSpPr>
        <p:spPr bwMode="auto">
          <a:xfrm>
            <a:off x="5169405" y="5828763"/>
            <a:ext cx="1151373" cy="309452"/>
          </a:xfrm>
          <a:prstGeom prst="ellipse">
            <a:avLst/>
          </a:prstGeom>
          <a:solidFill>
            <a:srgbClr val="CBCDD2"/>
          </a:solidFill>
          <a:ln w="9525">
            <a:solidFill>
              <a:schemeClr val="tx1"/>
            </a:solidFill>
            <a:round/>
            <a:headEnd/>
            <a:tailEnd/>
          </a:ln>
        </p:spPr>
        <p:txBody>
          <a:bodyPr wrap="none" lIns="0" rIns="0" anchor="ctr"/>
          <a:lstStyle/>
          <a:p>
            <a:pPr algn="ctr"/>
            <a:r>
              <a:rPr lang="en-US" sz="1000"/>
              <a:t>Avidin</a:t>
            </a:r>
          </a:p>
        </p:txBody>
      </p:sp>
      <p:sp>
        <p:nvSpPr>
          <p:cNvPr id="94" name="AutoShape 37"/>
          <p:cNvSpPr>
            <a:spLocks noChangeAspect="1" noChangeArrowheads="1"/>
          </p:cNvSpPr>
          <p:nvPr/>
        </p:nvSpPr>
        <p:spPr bwMode="auto">
          <a:xfrm>
            <a:off x="5446010" y="5569445"/>
            <a:ext cx="630484" cy="302537"/>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95" name="Line 38"/>
          <p:cNvSpPr>
            <a:spLocks noChangeAspect="1" noChangeShapeType="1"/>
          </p:cNvSpPr>
          <p:nvPr/>
        </p:nvSpPr>
        <p:spPr bwMode="auto">
          <a:xfrm>
            <a:off x="4875511" y="6145131"/>
            <a:ext cx="1742618" cy="1729"/>
          </a:xfrm>
          <a:prstGeom prst="line">
            <a:avLst/>
          </a:prstGeom>
          <a:noFill/>
          <a:ln w="38100">
            <a:solidFill>
              <a:schemeClr val="tx1"/>
            </a:solidFill>
            <a:round/>
            <a:headEnd/>
            <a:tailEnd/>
          </a:ln>
        </p:spPr>
        <p:txBody>
          <a:bodyPr wrap="none" anchor="ctr">
            <a:spAutoFit/>
          </a:bodyPr>
          <a:lstStyle/>
          <a:p>
            <a:endParaRPr lang="en-US"/>
          </a:p>
        </p:txBody>
      </p:sp>
      <p:sp>
        <p:nvSpPr>
          <p:cNvPr id="96" name="Rectangle 39"/>
          <p:cNvSpPr>
            <a:spLocks noChangeAspect="1" noChangeArrowheads="1"/>
          </p:cNvSpPr>
          <p:nvPr/>
        </p:nvSpPr>
        <p:spPr bwMode="auto">
          <a:xfrm>
            <a:off x="5471274" y="6115742"/>
            <a:ext cx="623889" cy="323165"/>
          </a:xfrm>
          <a:prstGeom prst="rect">
            <a:avLst/>
          </a:prstGeom>
          <a:noFill/>
          <a:ln w="9525" algn="ctr">
            <a:noFill/>
            <a:miter lim="800000"/>
            <a:headEnd/>
            <a:tailEnd/>
          </a:ln>
        </p:spPr>
        <p:txBody>
          <a:bodyPr wrap="none">
            <a:spAutoFit/>
          </a:bodyPr>
          <a:lstStyle/>
          <a:p>
            <a:r>
              <a:rPr lang="en-US" sz="1500" dirty="0" smtClean="0"/>
              <a:t>Plate</a:t>
            </a:r>
            <a:endParaRPr lang="en-US" sz="1500" dirty="0"/>
          </a:p>
        </p:txBody>
      </p:sp>
      <p:sp>
        <p:nvSpPr>
          <p:cNvPr id="97" name="Oval 144"/>
          <p:cNvSpPr>
            <a:spLocks noChangeAspect="1"/>
          </p:cNvSpPr>
          <p:nvPr/>
        </p:nvSpPr>
        <p:spPr bwMode="auto">
          <a:xfrm>
            <a:off x="5856615" y="3477645"/>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98" name="TextBox 147"/>
          <p:cNvSpPr txBox="1">
            <a:spLocks noChangeArrowheads="1"/>
          </p:cNvSpPr>
          <p:nvPr/>
        </p:nvSpPr>
        <p:spPr bwMode="auto">
          <a:xfrm>
            <a:off x="4798417" y="2100845"/>
            <a:ext cx="3570287" cy="646331"/>
          </a:xfrm>
          <a:prstGeom prst="rect">
            <a:avLst/>
          </a:prstGeom>
          <a:noFill/>
          <a:ln w="9525">
            <a:noFill/>
            <a:miter lim="800000"/>
            <a:headEnd/>
            <a:tailEnd/>
          </a:ln>
        </p:spPr>
        <p:txBody>
          <a:bodyPr wrap="square">
            <a:spAutoFit/>
          </a:bodyPr>
          <a:lstStyle/>
          <a:p>
            <a:r>
              <a:rPr lang="en-US" dirty="0" smtClean="0"/>
              <a:t>Specificity Assay: </a:t>
            </a:r>
          </a:p>
          <a:p>
            <a:r>
              <a:rPr lang="en-US" dirty="0" smtClean="0"/>
              <a:t>Competition with unlabeled ADC</a:t>
            </a:r>
            <a:endParaRPr lang="en-US" dirty="0"/>
          </a:p>
        </p:txBody>
      </p:sp>
      <p:sp>
        <p:nvSpPr>
          <p:cNvPr id="99" name="Rectangle 47"/>
          <p:cNvSpPr>
            <a:spLocks noChangeArrowheads="1"/>
          </p:cNvSpPr>
          <p:nvPr/>
        </p:nvSpPr>
        <p:spPr bwMode="auto">
          <a:xfrm>
            <a:off x="4792961" y="2099109"/>
            <a:ext cx="4049878" cy="4343400"/>
          </a:xfrm>
          <a:prstGeom prst="rect">
            <a:avLst/>
          </a:prstGeom>
          <a:noFill/>
          <a:ln w="9525" algn="ctr">
            <a:solidFill>
              <a:schemeClr val="tx1"/>
            </a:solidFill>
            <a:round/>
            <a:headEnd/>
            <a:tailEnd/>
          </a:ln>
        </p:spPr>
        <p:txBody>
          <a:bodyPr wrap="none" anchor="ctr">
            <a:spAutoFit/>
          </a:bodyPr>
          <a:lstStyle/>
          <a:p>
            <a:endParaRPr lang="en-US"/>
          </a:p>
        </p:txBody>
      </p:sp>
      <p:grpSp>
        <p:nvGrpSpPr>
          <p:cNvPr id="100" name="Group 99"/>
          <p:cNvGrpSpPr/>
          <p:nvPr/>
        </p:nvGrpSpPr>
        <p:grpSpPr>
          <a:xfrm>
            <a:off x="5400381" y="3372190"/>
            <a:ext cx="720530" cy="784869"/>
            <a:chOff x="1450383" y="2438274"/>
            <a:chExt cx="720530" cy="784869"/>
          </a:xfrm>
        </p:grpSpPr>
        <p:grpSp>
          <p:nvGrpSpPr>
            <p:cNvPr id="101" name="Group 46"/>
            <p:cNvGrpSpPr/>
            <p:nvPr/>
          </p:nvGrpSpPr>
          <p:grpSpPr>
            <a:xfrm>
              <a:off x="1450383" y="2438274"/>
              <a:ext cx="301430" cy="784869"/>
              <a:chOff x="1450383" y="2438274"/>
              <a:chExt cx="301430" cy="784869"/>
            </a:xfrm>
          </p:grpSpPr>
          <p:sp>
            <p:nvSpPr>
              <p:cNvPr id="107"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08"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09"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10"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02" name="Group 47"/>
            <p:cNvGrpSpPr/>
            <p:nvPr/>
          </p:nvGrpSpPr>
          <p:grpSpPr>
            <a:xfrm flipH="1">
              <a:off x="1869483" y="2438274"/>
              <a:ext cx="301430" cy="784869"/>
              <a:chOff x="1450383" y="2438274"/>
              <a:chExt cx="301430" cy="784869"/>
            </a:xfrm>
          </p:grpSpPr>
          <p:sp>
            <p:nvSpPr>
              <p:cNvPr id="103"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04"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05"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06"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grpSp>
        <p:nvGrpSpPr>
          <p:cNvPr id="111" name="Group 110"/>
          <p:cNvGrpSpPr/>
          <p:nvPr/>
        </p:nvGrpSpPr>
        <p:grpSpPr>
          <a:xfrm flipV="1">
            <a:off x="5397457" y="4783281"/>
            <a:ext cx="720530" cy="784869"/>
            <a:chOff x="1450383" y="2438274"/>
            <a:chExt cx="720530" cy="784869"/>
          </a:xfrm>
        </p:grpSpPr>
        <p:grpSp>
          <p:nvGrpSpPr>
            <p:cNvPr id="112" name="Group 46"/>
            <p:cNvGrpSpPr/>
            <p:nvPr/>
          </p:nvGrpSpPr>
          <p:grpSpPr>
            <a:xfrm>
              <a:off x="1450383" y="2438274"/>
              <a:ext cx="301430" cy="784869"/>
              <a:chOff x="1450383" y="2438274"/>
              <a:chExt cx="301430" cy="784869"/>
            </a:xfrm>
          </p:grpSpPr>
          <p:sp>
            <p:nvSpPr>
              <p:cNvPr id="118"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19"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20"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21"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13" name="Group 47"/>
            <p:cNvGrpSpPr/>
            <p:nvPr/>
          </p:nvGrpSpPr>
          <p:grpSpPr>
            <a:xfrm flipH="1">
              <a:off x="1869483" y="2438274"/>
              <a:ext cx="301430" cy="784869"/>
              <a:chOff x="1450383" y="2438274"/>
              <a:chExt cx="301430" cy="784869"/>
            </a:xfrm>
          </p:grpSpPr>
          <p:sp>
            <p:nvSpPr>
              <p:cNvPr id="114"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15"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16"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17"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sp>
        <p:nvSpPr>
          <p:cNvPr id="122" name="Oval 144"/>
          <p:cNvSpPr>
            <a:spLocks noChangeAspect="1"/>
          </p:cNvSpPr>
          <p:nvPr/>
        </p:nvSpPr>
        <p:spPr bwMode="auto">
          <a:xfrm>
            <a:off x="5857220" y="5251250"/>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123" name="Group 122"/>
          <p:cNvGrpSpPr/>
          <p:nvPr/>
        </p:nvGrpSpPr>
        <p:grpSpPr>
          <a:xfrm rot="2315799">
            <a:off x="7304470" y="4575298"/>
            <a:ext cx="968375" cy="525462"/>
            <a:chOff x="2089150" y="3287713"/>
            <a:chExt cx="968375" cy="525462"/>
          </a:xfrm>
        </p:grpSpPr>
        <p:grpSp>
          <p:nvGrpSpPr>
            <p:cNvPr id="124" name="Group 45"/>
            <p:cNvGrpSpPr>
              <a:grpSpLocks/>
            </p:cNvGrpSpPr>
            <p:nvPr/>
          </p:nvGrpSpPr>
          <p:grpSpPr bwMode="auto">
            <a:xfrm>
              <a:off x="2089150" y="3287713"/>
              <a:ext cx="963613" cy="215900"/>
              <a:chOff x="986" y="1971"/>
              <a:chExt cx="607" cy="136"/>
            </a:xfrm>
          </p:grpSpPr>
          <p:sp>
            <p:nvSpPr>
              <p:cNvPr id="129" name="Line 20"/>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130" name="Line 22"/>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131" name="Line 44"/>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nvGrpSpPr>
            <p:cNvPr id="125" name="Group 46"/>
            <p:cNvGrpSpPr>
              <a:grpSpLocks/>
            </p:cNvGrpSpPr>
            <p:nvPr/>
          </p:nvGrpSpPr>
          <p:grpSpPr bwMode="auto">
            <a:xfrm flipV="1">
              <a:off x="2093913" y="3597275"/>
              <a:ext cx="963612" cy="215900"/>
              <a:chOff x="986" y="1971"/>
              <a:chExt cx="607" cy="136"/>
            </a:xfrm>
          </p:grpSpPr>
          <p:sp>
            <p:nvSpPr>
              <p:cNvPr id="126" name="Line 47"/>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127" name="Line 48"/>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128" name="Line 49"/>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grpSp>
        <p:nvGrpSpPr>
          <p:cNvPr id="132" name="Group 131"/>
          <p:cNvGrpSpPr/>
          <p:nvPr/>
        </p:nvGrpSpPr>
        <p:grpSpPr>
          <a:xfrm rot="20183120">
            <a:off x="7525646" y="3462753"/>
            <a:ext cx="720530" cy="784869"/>
            <a:chOff x="1450383" y="2438274"/>
            <a:chExt cx="720530" cy="784869"/>
          </a:xfrm>
        </p:grpSpPr>
        <p:grpSp>
          <p:nvGrpSpPr>
            <p:cNvPr id="133" name="Group 46"/>
            <p:cNvGrpSpPr/>
            <p:nvPr/>
          </p:nvGrpSpPr>
          <p:grpSpPr>
            <a:xfrm>
              <a:off x="1450383" y="2438274"/>
              <a:ext cx="301430" cy="784869"/>
              <a:chOff x="1450383" y="2438274"/>
              <a:chExt cx="301430" cy="784869"/>
            </a:xfrm>
          </p:grpSpPr>
          <p:sp>
            <p:nvSpPr>
              <p:cNvPr id="139"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40"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41"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42"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34" name="Group 47"/>
            <p:cNvGrpSpPr/>
            <p:nvPr/>
          </p:nvGrpSpPr>
          <p:grpSpPr>
            <a:xfrm flipH="1">
              <a:off x="1869483" y="2438274"/>
              <a:ext cx="301430" cy="784869"/>
              <a:chOff x="1450383" y="2438274"/>
              <a:chExt cx="301430" cy="784869"/>
            </a:xfrm>
          </p:grpSpPr>
          <p:sp>
            <p:nvSpPr>
              <p:cNvPr id="135"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36"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37"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38"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sp>
        <p:nvSpPr>
          <p:cNvPr id="143" name="Oval 144"/>
          <p:cNvSpPr>
            <a:spLocks noChangeAspect="1"/>
          </p:cNvSpPr>
          <p:nvPr/>
        </p:nvSpPr>
        <p:spPr bwMode="auto">
          <a:xfrm>
            <a:off x="7858765" y="3453489"/>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145" name="Rectangle 47"/>
          <p:cNvSpPr>
            <a:spLocks noChangeArrowheads="1"/>
          </p:cNvSpPr>
          <p:nvPr/>
        </p:nvSpPr>
        <p:spPr bwMode="auto">
          <a:xfrm>
            <a:off x="585315" y="2100524"/>
            <a:ext cx="4004661" cy="4343400"/>
          </a:xfrm>
          <a:prstGeom prst="rect">
            <a:avLst/>
          </a:prstGeom>
          <a:noFill/>
          <a:ln w="9525" algn="ctr">
            <a:solidFill>
              <a:schemeClr val="tx1"/>
            </a:solidFill>
            <a:round/>
            <a:headEnd/>
            <a:tailEnd/>
          </a:ln>
        </p:spPr>
        <p:txBody>
          <a:bodyPr wrap="none" anchor="ctr">
            <a:spAutoFit/>
          </a:bodyPr>
          <a:lstStyle/>
          <a:p>
            <a:endParaRPr lang="en-US"/>
          </a:p>
        </p:txBody>
      </p:sp>
    </p:spTree>
    <p:extLst>
      <p:ext uri="{BB962C8B-B14F-4D97-AF65-F5344CB8AC3E}">
        <p14:creationId xmlns:p14="http://schemas.microsoft.com/office/powerpoint/2010/main" val="249542164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Anti-ADC Bridging Assay: </a:t>
            </a:r>
            <a:br>
              <a:rPr lang="en-US" dirty="0" smtClean="0"/>
            </a:br>
            <a:r>
              <a:rPr lang="en-US" dirty="0" err="1" smtClean="0"/>
              <a:t>Epitope</a:t>
            </a:r>
            <a:r>
              <a:rPr lang="en-US" dirty="0" smtClean="0"/>
              <a:t> Characterization</a:t>
            </a:r>
          </a:p>
        </p:txBody>
      </p:sp>
      <p:sp>
        <p:nvSpPr>
          <p:cNvPr id="7190" name="TextBox 147"/>
          <p:cNvSpPr txBox="1">
            <a:spLocks noChangeArrowheads="1"/>
          </p:cNvSpPr>
          <p:nvPr/>
        </p:nvSpPr>
        <p:spPr bwMode="auto">
          <a:xfrm>
            <a:off x="201613" y="1693467"/>
            <a:ext cx="3443571" cy="584775"/>
          </a:xfrm>
          <a:prstGeom prst="rect">
            <a:avLst/>
          </a:prstGeom>
          <a:noFill/>
          <a:ln w="9525">
            <a:noFill/>
            <a:miter lim="800000"/>
            <a:headEnd/>
            <a:tailEnd/>
          </a:ln>
        </p:spPr>
        <p:txBody>
          <a:bodyPr wrap="none">
            <a:spAutoFit/>
          </a:bodyPr>
          <a:lstStyle/>
          <a:p>
            <a:r>
              <a:rPr lang="en-US" sz="1600" dirty="0" smtClean="0"/>
              <a:t>Competition with unlabeled </a:t>
            </a:r>
            <a:r>
              <a:rPr lang="en-US" sz="1600" dirty="0" err="1" smtClean="0"/>
              <a:t>mAB</a:t>
            </a:r>
            <a:r>
              <a:rPr lang="en-US" sz="1600" dirty="0" smtClean="0"/>
              <a:t> or </a:t>
            </a:r>
          </a:p>
          <a:p>
            <a:r>
              <a:rPr lang="en-US" sz="1600" dirty="0" smtClean="0"/>
              <a:t>BSA-linker/toxin</a:t>
            </a:r>
            <a:endParaRPr lang="en-US" sz="1600" dirty="0"/>
          </a:p>
        </p:txBody>
      </p:sp>
      <p:sp>
        <p:nvSpPr>
          <p:cNvPr id="7194" name="Rectangle 47"/>
          <p:cNvSpPr>
            <a:spLocks noChangeArrowheads="1"/>
          </p:cNvSpPr>
          <p:nvPr/>
        </p:nvSpPr>
        <p:spPr bwMode="auto">
          <a:xfrm>
            <a:off x="195263" y="1695055"/>
            <a:ext cx="3657600" cy="4572000"/>
          </a:xfrm>
          <a:prstGeom prst="rect">
            <a:avLst/>
          </a:prstGeom>
          <a:noFill/>
          <a:ln w="9525" algn="ctr">
            <a:solidFill>
              <a:schemeClr val="tx1"/>
            </a:solidFill>
            <a:round/>
            <a:headEnd/>
            <a:tailEnd/>
          </a:ln>
        </p:spPr>
        <p:txBody>
          <a:bodyPr wrap="none" anchor="ctr">
            <a:spAutoFit/>
          </a:bodyPr>
          <a:lstStyle/>
          <a:p>
            <a:endParaRPr lang="en-US"/>
          </a:p>
        </p:txBody>
      </p:sp>
      <p:sp>
        <p:nvSpPr>
          <p:cNvPr id="91" name="AutoShape 34"/>
          <p:cNvSpPr>
            <a:spLocks noChangeAspect="1" noChangeArrowheads="1"/>
          </p:cNvSpPr>
          <p:nvPr/>
        </p:nvSpPr>
        <p:spPr bwMode="auto">
          <a:xfrm>
            <a:off x="5341317" y="2561830"/>
            <a:ext cx="767582" cy="516907"/>
          </a:xfrm>
          <a:prstGeom prst="irregularSeal1">
            <a:avLst/>
          </a:prstGeom>
          <a:gradFill rotWithShape="1">
            <a:gsLst>
              <a:gs pos="0">
                <a:schemeClr val="accent2">
                  <a:lumMod val="60000"/>
                  <a:lumOff val="40000"/>
                </a:schemeClr>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1400"/>
              <a:t>Ru</a:t>
            </a:r>
          </a:p>
        </p:txBody>
      </p:sp>
      <p:sp>
        <p:nvSpPr>
          <p:cNvPr id="92" name="Freeform 35"/>
          <p:cNvSpPr>
            <a:spLocks noChangeAspect="1"/>
          </p:cNvSpPr>
          <p:nvPr/>
        </p:nvSpPr>
        <p:spPr bwMode="auto">
          <a:xfrm>
            <a:off x="5075084" y="2831521"/>
            <a:ext cx="364775" cy="316368"/>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42865C"/>
            </a:solidFill>
            <a:round/>
            <a:headEnd/>
            <a:tailEnd/>
          </a:ln>
        </p:spPr>
        <p:txBody>
          <a:bodyPr/>
          <a:lstStyle/>
          <a:p>
            <a:endParaRPr lang="en-US"/>
          </a:p>
        </p:txBody>
      </p:sp>
      <p:sp>
        <p:nvSpPr>
          <p:cNvPr id="93" name="Oval 36"/>
          <p:cNvSpPr>
            <a:spLocks noChangeAspect="1" noChangeArrowheads="1"/>
          </p:cNvSpPr>
          <p:nvPr/>
        </p:nvSpPr>
        <p:spPr bwMode="auto">
          <a:xfrm>
            <a:off x="4419807" y="5531039"/>
            <a:ext cx="1151373" cy="309452"/>
          </a:xfrm>
          <a:prstGeom prst="ellipse">
            <a:avLst/>
          </a:prstGeom>
          <a:solidFill>
            <a:srgbClr val="CBCDD2"/>
          </a:solidFill>
          <a:ln w="9525">
            <a:solidFill>
              <a:schemeClr val="tx1"/>
            </a:solidFill>
            <a:round/>
            <a:headEnd/>
            <a:tailEnd/>
          </a:ln>
        </p:spPr>
        <p:txBody>
          <a:bodyPr wrap="none" lIns="0" rIns="0" anchor="ctr"/>
          <a:lstStyle/>
          <a:p>
            <a:pPr algn="ctr"/>
            <a:r>
              <a:rPr lang="en-US" sz="1000"/>
              <a:t>Avidin</a:t>
            </a:r>
          </a:p>
        </p:txBody>
      </p:sp>
      <p:sp>
        <p:nvSpPr>
          <p:cNvPr id="94" name="AutoShape 37"/>
          <p:cNvSpPr>
            <a:spLocks noChangeAspect="1" noChangeArrowheads="1"/>
          </p:cNvSpPr>
          <p:nvPr/>
        </p:nvSpPr>
        <p:spPr bwMode="auto">
          <a:xfrm>
            <a:off x="4696412" y="5271721"/>
            <a:ext cx="630484" cy="302537"/>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95" name="Line 38"/>
          <p:cNvSpPr>
            <a:spLocks noChangeAspect="1" noChangeShapeType="1"/>
          </p:cNvSpPr>
          <p:nvPr/>
        </p:nvSpPr>
        <p:spPr bwMode="auto">
          <a:xfrm>
            <a:off x="4125913" y="5847407"/>
            <a:ext cx="1742618" cy="1729"/>
          </a:xfrm>
          <a:prstGeom prst="line">
            <a:avLst/>
          </a:prstGeom>
          <a:noFill/>
          <a:ln w="38100">
            <a:solidFill>
              <a:schemeClr val="tx1"/>
            </a:solidFill>
            <a:round/>
            <a:headEnd/>
            <a:tailEnd/>
          </a:ln>
        </p:spPr>
        <p:txBody>
          <a:bodyPr wrap="none" anchor="ctr">
            <a:spAutoFit/>
          </a:bodyPr>
          <a:lstStyle/>
          <a:p>
            <a:endParaRPr lang="en-US"/>
          </a:p>
        </p:txBody>
      </p:sp>
      <p:sp>
        <p:nvSpPr>
          <p:cNvPr id="96" name="Rectangle 39"/>
          <p:cNvSpPr>
            <a:spLocks noChangeAspect="1" noChangeArrowheads="1"/>
          </p:cNvSpPr>
          <p:nvPr/>
        </p:nvSpPr>
        <p:spPr bwMode="auto">
          <a:xfrm>
            <a:off x="4711043" y="5818018"/>
            <a:ext cx="623889" cy="323165"/>
          </a:xfrm>
          <a:prstGeom prst="rect">
            <a:avLst/>
          </a:prstGeom>
          <a:noFill/>
          <a:ln w="9525" algn="ctr">
            <a:noFill/>
            <a:miter lim="800000"/>
            <a:headEnd/>
            <a:tailEnd/>
          </a:ln>
        </p:spPr>
        <p:txBody>
          <a:bodyPr wrap="none">
            <a:spAutoFit/>
          </a:bodyPr>
          <a:lstStyle/>
          <a:p>
            <a:r>
              <a:rPr lang="en-US" sz="1500" dirty="0" smtClean="0"/>
              <a:t>Plate</a:t>
            </a:r>
            <a:endParaRPr lang="en-US" sz="1500" dirty="0"/>
          </a:p>
        </p:txBody>
      </p:sp>
      <p:sp>
        <p:nvSpPr>
          <p:cNvPr id="98" name="TextBox 147"/>
          <p:cNvSpPr txBox="1">
            <a:spLocks noChangeArrowheads="1"/>
          </p:cNvSpPr>
          <p:nvPr/>
        </p:nvSpPr>
        <p:spPr bwMode="auto">
          <a:xfrm>
            <a:off x="4068763" y="1693467"/>
            <a:ext cx="4586986" cy="338554"/>
          </a:xfrm>
          <a:prstGeom prst="rect">
            <a:avLst/>
          </a:prstGeom>
          <a:noFill/>
          <a:ln w="9525">
            <a:noFill/>
            <a:miter lim="800000"/>
            <a:headEnd/>
            <a:tailEnd/>
          </a:ln>
        </p:spPr>
        <p:txBody>
          <a:bodyPr wrap="square">
            <a:spAutoFit/>
          </a:bodyPr>
          <a:lstStyle/>
          <a:p>
            <a:r>
              <a:rPr lang="en-US" sz="1600" dirty="0" smtClean="0"/>
              <a:t>Detection with labeled </a:t>
            </a:r>
            <a:r>
              <a:rPr lang="en-US" sz="1600" dirty="0" err="1" smtClean="0"/>
              <a:t>mAb</a:t>
            </a:r>
            <a:r>
              <a:rPr lang="en-US" sz="1600" dirty="0" smtClean="0"/>
              <a:t> or BSA-linker/toxin</a:t>
            </a:r>
            <a:endParaRPr lang="en-US" sz="1600" dirty="0"/>
          </a:p>
        </p:txBody>
      </p:sp>
      <p:sp>
        <p:nvSpPr>
          <p:cNvPr id="99" name="Rectangle 47"/>
          <p:cNvSpPr>
            <a:spLocks noChangeArrowheads="1"/>
          </p:cNvSpPr>
          <p:nvPr/>
        </p:nvSpPr>
        <p:spPr bwMode="auto">
          <a:xfrm>
            <a:off x="4062413" y="1695055"/>
            <a:ext cx="4937760" cy="4572000"/>
          </a:xfrm>
          <a:prstGeom prst="rect">
            <a:avLst/>
          </a:prstGeom>
          <a:noFill/>
          <a:ln w="9525" algn="ctr">
            <a:solidFill>
              <a:schemeClr val="tx1"/>
            </a:solidFill>
            <a:round/>
            <a:headEnd/>
            <a:tailEnd/>
          </a:ln>
        </p:spPr>
        <p:txBody>
          <a:bodyPr wrap="none" anchor="ctr">
            <a:spAutoFit/>
          </a:bodyPr>
          <a:lstStyle/>
          <a:p>
            <a:endParaRPr lang="en-US"/>
          </a:p>
        </p:txBody>
      </p:sp>
      <p:sp>
        <p:nvSpPr>
          <p:cNvPr id="107" name="Line 26"/>
          <p:cNvSpPr>
            <a:spLocks noChangeAspect="1" noChangeShapeType="1"/>
          </p:cNvSpPr>
          <p:nvPr/>
        </p:nvSpPr>
        <p:spPr bwMode="auto">
          <a:xfrm>
            <a:off x="4952213" y="3074466"/>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08" name="Line 27"/>
          <p:cNvSpPr>
            <a:spLocks noChangeAspect="1" noChangeShapeType="1"/>
          </p:cNvSpPr>
          <p:nvPr/>
        </p:nvSpPr>
        <p:spPr bwMode="auto">
          <a:xfrm rot="2319588" flipH="1">
            <a:off x="4849699" y="3507654"/>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09" name="Line 31"/>
          <p:cNvSpPr>
            <a:spLocks noChangeAspect="1" noChangeShapeType="1"/>
          </p:cNvSpPr>
          <p:nvPr/>
        </p:nvSpPr>
        <p:spPr bwMode="auto">
          <a:xfrm rot="2319588" flipH="1">
            <a:off x="4752782" y="3496298"/>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03" name="Line 26"/>
          <p:cNvSpPr>
            <a:spLocks noChangeAspect="1" noChangeShapeType="1"/>
          </p:cNvSpPr>
          <p:nvPr/>
        </p:nvSpPr>
        <p:spPr bwMode="auto">
          <a:xfrm flipH="1">
            <a:off x="5069883" y="3074466"/>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04" name="Line 27"/>
          <p:cNvSpPr>
            <a:spLocks noChangeAspect="1" noChangeShapeType="1"/>
          </p:cNvSpPr>
          <p:nvPr/>
        </p:nvSpPr>
        <p:spPr bwMode="auto">
          <a:xfrm rot="19280412">
            <a:off x="5172397" y="3507654"/>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05" name="Line 31"/>
          <p:cNvSpPr>
            <a:spLocks noChangeAspect="1" noChangeShapeType="1"/>
          </p:cNvSpPr>
          <p:nvPr/>
        </p:nvSpPr>
        <p:spPr bwMode="auto">
          <a:xfrm rot="19280412">
            <a:off x="5269314" y="3496298"/>
            <a:ext cx="0" cy="305888"/>
          </a:xfrm>
          <a:prstGeom prst="line">
            <a:avLst/>
          </a:prstGeom>
          <a:noFill/>
          <a:ln w="63500">
            <a:solidFill>
              <a:srgbClr val="42865C"/>
            </a:solidFill>
            <a:round/>
            <a:headEnd type="none" w="sm" len="sm"/>
            <a:tailEnd type="none" w="sm" len="sm"/>
          </a:ln>
        </p:spPr>
        <p:txBody>
          <a:bodyPr/>
          <a:lstStyle/>
          <a:p>
            <a:endParaRPr lang="en-US"/>
          </a:p>
        </p:txBody>
      </p:sp>
      <p:grpSp>
        <p:nvGrpSpPr>
          <p:cNvPr id="14" name="Group 110"/>
          <p:cNvGrpSpPr/>
          <p:nvPr/>
        </p:nvGrpSpPr>
        <p:grpSpPr>
          <a:xfrm flipV="1">
            <a:off x="4647859" y="4485557"/>
            <a:ext cx="720530" cy="784869"/>
            <a:chOff x="1450383" y="2438274"/>
            <a:chExt cx="720530" cy="784869"/>
          </a:xfrm>
        </p:grpSpPr>
        <p:grpSp>
          <p:nvGrpSpPr>
            <p:cNvPr id="15" name="Group 46"/>
            <p:cNvGrpSpPr/>
            <p:nvPr/>
          </p:nvGrpSpPr>
          <p:grpSpPr>
            <a:xfrm>
              <a:off x="1450383" y="2438274"/>
              <a:ext cx="301430" cy="784869"/>
              <a:chOff x="1450383" y="2438274"/>
              <a:chExt cx="301430" cy="784869"/>
            </a:xfrm>
          </p:grpSpPr>
          <p:sp>
            <p:nvSpPr>
              <p:cNvPr id="118"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19"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20"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21"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6" name="Group 47"/>
            <p:cNvGrpSpPr/>
            <p:nvPr/>
          </p:nvGrpSpPr>
          <p:grpSpPr>
            <a:xfrm flipH="1">
              <a:off x="1869483" y="2438274"/>
              <a:ext cx="301430" cy="784869"/>
              <a:chOff x="1450383" y="2438274"/>
              <a:chExt cx="301430" cy="784869"/>
            </a:xfrm>
          </p:grpSpPr>
          <p:sp>
            <p:nvSpPr>
              <p:cNvPr id="114"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15"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16"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17"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sp>
        <p:nvSpPr>
          <p:cNvPr id="122" name="Oval 144"/>
          <p:cNvSpPr>
            <a:spLocks noChangeAspect="1"/>
          </p:cNvSpPr>
          <p:nvPr/>
        </p:nvSpPr>
        <p:spPr bwMode="auto">
          <a:xfrm>
            <a:off x="5107622" y="4953526"/>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100" name="AutoShape 34"/>
          <p:cNvSpPr>
            <a:spLocks noChangeAspect="1" noChangeArrowheads="1"/>
          </p:cNvSpPr>
          <p:nvPr/>
        </p:nvSpPr>
        <p:spPr bwMode="auto">
          <a:xfrm>
            <a:off x="1512282" y="2314614"/>
            <a:ext cx="767582" cy="516907"/>
          </a:xfrm>
          <a:prstGeom prst="irregularSeal1">
            <a:avLst/>
          </a:prstGeom>
          <a:gradFill rotWithShape="1">
            <a:gsLst>
              <a:gs pos="0">
                <a:schemeClr val="accent2">
                  <a:lumMod val="60000"/>
                  <a:lumOff val="40000"/>
                </a:schemeClr>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1400"/>
              <a:t>Ru</a:t>
            </a:r>
          </a:p>
        </p:txBody>
      </p:sp>
      <p:sp>
        <p:nvSpPr>
          <p:cNvPr id="101" name="Freeform 35"/>
          <p:cNvSpPr>
            <a:spLocks noChangeAspect="1"/>
          </p:cNvSpPr>
          <p:nvPr/>
        </p:nvSpPr>
        <p:spPr bwMode="auto">
          <a:xfrm>
            <a:off x="1246049" y="2584305"/>
            <a:ext cx="364775" cy="316368"/>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42865C"/>
            </a:solidFill>
            <a:round/>
            <a:headEnd/>
            <a:tailEnd/>
          </a:ln>
        </p:spPr>
        <p:txBody>
          <a:bodyPr/>
          <a:lstStyle/>
          <a:p>
            <a:endParaRPr lang="en-US"/>
          </a:p>
        </p:txBody>
      </p:sp>
      <p:sp>
        <p:nvSpPr>
          <p:cNvPr id="102" name="Oval 36"/>
          <p:cNvSpPr>
            <a:spLocks noChangeAspect="1" noChangeArrowheads="1"/>
          </p:cNvSpPr>
          <p:nvPr/>
        </p:nvSpPr>
        <p:spPr bwMode="auto">
          <a:xfrm>
            <a:off x="590772" y="5283823"/>
            <a:ext cx="1151373" cy="309452"/>
          </a:xfrm>
          <a:prstGeom prst="ellipse">
            <a:avLst/>
          </a:prstGeom>
          <a:solidFill>
            <a:srgbClr val="CBCDD2"/>
          </a:solidFill>
          <a:ln w="9525">
            <a:solidFill>
              <a:schemeClr val="tx1"/>
            </a:solidFill>
            <a:round/>
            <a:headEnd/>
            <a:tailEnd/>
          </a:ln>
        </p:spPr>
        <p:txBody>
          <a:bodyPr wrap="none" lIns="0" rIns="0" anchor="ctr"/>
          <a:lstStyle/>
          <a:p>
            <a:pPr algn="ctr"/>
            <a:r>
              <a:rPr lang="en-US" sz="1000"/>
              <a:t>Avidin</a:t>
            </a:r>
          </a:p>
        </p:txBody>
      </p:sp>
      <p:sp>
        <p:nvSpPr>
          <p:cNvPr id="111" name="AutoShape 37"/>
          <p:cNvSpPr>
            <a:spLocks noChangeAspect="1" noChangeArrowheads="1"/>
          </p:cNvSpPr>
          <p:nvPr/>
        </p:nvSpPr>
        <p:spPr bwMode="auto">
          <a:xfrm>
            <a:off x="867377" y="5024505"/>
            <a:ext cx="630484" cy="302537"/>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112" name="Line 38"/>
          <p:cNvSpPr>
            <a:spLocks noChangeAspect="1" noChangeShapeType="1"/>
          </p:cNvSpPr>
          <p:nvPr/>
        </p:nvSpPr>
        <p:spPr bwMode="auto">
          <a:xfrm>
            <a:off x="296878" y="5600191"/>
            <a:ext cx="1742618" cy="1729"/>
          </a:xfrm>
          <a:prstGeom prst="line">
            <a:avLst/>
          </a:prstGeom>
          <a:noFill/>
          <a:ln w="38100">
            <a:solidFill>
              <a:schemeClr val="tx1"/>
            </a:solidFill>
            <a:round/>
            <a:headEnd/>
            <a:tailEnd/>
          </a:ln>
        </p:spPr>
        <p:txBody>
          <a:bodyPr wrap="none" anchor="ctr">
            <a:spAutoFit/>
          </a:bodyPr>
          <a:lstStyle/>
          <a:p>
            <a:endParaRPr lang="en-US"/>
          </a:p>
        </p:txBody>
      </p:sp>
      <p:sp>
        <p:nvSpPr>
          <p:cNvPr id="113" name="Rectangle 39"/>
          <p:cNvSpPr>
            <a:spLocks noChangeAspect="1" noChangeArrowheads="1"/>
          </p:cNvSpPr>
          <p:nvPr/>
        </p:nvSpPr>
        <p:spPr bwMode="auto">
          <a:xfrm>
            <a:off x="882008" y="5570802"/>
            <a:ext cx="623889" cy="323165"/>
          </a:xfrm>
          <a:prstGeom prst="rect">
            <a:avLst/>
          </a:prstGeom>
          <a:noFill/>
          <a:ln w="9525" algn="ctr">
            <a:noFill/>
            <a:miter lim="800000"/>
            <a:headEnd/>
            <a:tailEnd/>
          </a:ln>
        </p:spPr>
        <p:txBody>
          <a:bodyPr wrap="none">
            <a:spAutoFit/>
          </a:bodyPr>
          <a:lstStyle/>
          <a:p>
            <a:r>
              <a:rPr lang="en-US" sz="1500" dirty="0" smtClean="0"/>
              <a:t>Plate</a:t>
            </a:r>
            <a:endParaRPr lang="en-US" sz="1500" dirty="0"/>
          </a:p>
        </p:txBody>
      </p:sp>
      <p:sp>
        <p:nvSpPr>
          <p:cNvPr id="123" name="Oval 144"/>
          <p:cNvSpPr>
            <a:spLocks noChangeAspect="1"/>
          </p:cNvSpPr>
          <p:nvPr/>
        </p:nvSpPr>
        <p:spPr bwMode="auto">
          <a:xfrm>
            <a:off x="1277982" y="2932705"/>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124" name="Group 99"/>
          <p:cNvGrpSpPr/>
          <p:nvPr/>
        </p:nvGrpSpPr>
        <p:grpSpPr>
          <a:xfrm>
            <a:off x="821748" y="2827250"/>
            <a:ext cx="720530" cy="784869"/>
            <a:chOff x="1450383" y="2438274"/>
            <a:chExt cx="720530" cy="784869"/>
          </a:xfrm>
        </p:grpSpPr>
        <p:grpSp>
          <p:nvGrpSpPr>
            <p:cNvPr id="125" name="Group 46"/>
            <p:cNvGrpSpPr/>
            <p:nvPr/>
          </p:nvGrpSpPr>
          <p:grpSpPr>
            <a:xfrm>
              <a:off x="1450383" y="2438274"/>
              <a:ext cx="301430" cy="784869"/>
              <a:chOff x="1450383" y="2438274"/>
              <a:chExt cx="301430" cy="784869"/>
            </a:xfrm>
          </p:grpSpPr>
          <p:sp>
            <p:nvSpPr>
              <p:cNvPr id="146"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47"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48"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49"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32" name="Group 47"/>
            <p:cNvGrpSpPr/>
            <p:nvPr/>
          </p:nvGrpSpPr>
          <p:grpSpPr>
            <a:xfrm flipH="1">
              <a:off x="1869483" y="2438274"/>
              <a:ext cx="301430" cy="784869"/>
              <a:chOff x="1450383" y="2438274"/>
              <a:chExt cx="301430" cy="784869"/>
            </a:xfrm>
          </p:grpSpPr>
          <p:sp>
            <p:nvSpPr>
              <p:cNvPr id="133"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34"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44"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45"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grpSp>
        <p:nvGrpSpPr>
          <p:cNvPr id="150" name="Group 110"/>
          <p:cNvGrpSpPr/>
          <p:nvPr/>
        </p:nvGrpSpPr>
        <p:grpSpPr>
          <a:xfrm flipV="1">
            <a:off x="818824" y="4238341"/>
            <a:ext cx="720530" cy="784869"/>
            <a:chOff x="1450383" y="2438274"/>
            <a:chExt cx="720530" cy="784869"/>
          </a:xfrm>
        </p:grpSpPr>
        <p:grpSp>
          <p:nvGrpSpPr>
            <p:cNvPr id="151" name="Group 46"/>
            <p:cNvGrpSpPr/>
            <p:nvPr/>
          </p:nvGrpSpPr>
          <p:grpSpPr>
            <a:xfrm>
              <a:off x="1450383" y="2438274"/>
              <a:ext cx="301430" cy="784869"/>
              <a:chOff x="1450383" y="2438274"/>
              <a:chExt cx="301430" cy="784869"/>
            </a:xfrm>
          </p:grpSpPr>
          <p:sp>
            <p:nvSpPr>
              <p:cNvPr id="157"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58"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59"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60"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nvGrpSpPr>
            <p:cNvPr id="152" name="Group 47"/>
            <p:cNvGrpSpPr/>
            <p:nvPr/>
          </p:nvGrpSpPr>
          <p:grpSpPr>
            <a:xfrm flipH="1">
              <a:off x="1869483" y="2438274"/>
              <a:ext cx="301430" cy="784869"/>
              <a:chOff x="1450383" y="2438274"/>
              <a:chExt cx="301430" cy="784869"/>
            </a:xfrm>
          </p:grpSpPr>
          <p:sp>
            <p:nvSpPr>
              <p:cNvPr id="153"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54"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55"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56"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grpSp>
      <p:sp>
        <p:nvSpPr>
          <p:cNvPr id="161" name="Oval 144"/>
          <p:cNvSpPr>
            <a:spLocks noChangeAspect="1"/>
          </p:cNvSpPr>
          <p:nvPr/>
        </p:nvSpPr>
        <p:spPr bwMode="auto">
          <a:xfrm>
            <a:off x="1278587" y="4706310"/>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162" name="Group 122"/>
          <p:cNvGrpSpPr/>
          <p:nvPr/>
        </p:nvGrpSpPr>
        <p:grpSpPr>
          <a:xfrm rot="2315799">
            <a:off x="2411512" y="3315983"/>
            <a:ext cx="968375" cy="525462"/>
            <a:chOff x="2089150" y="3287713"/>
            <a:chExt cx="968375" cy="525462"/>
          </a:xfrm>
        </p:grpSpPr>
        <p:grpSp>
          <p:nvGrpSpPr>
            <p:cNvPr id="163" name="Group 45"/>
            <p:cNvGrpSpPr>
              <a:grpSpLocks/>
            </p:cNvGrpSpPr>
            <p:nvPr/>
          </p:nvGrpSpPr>
          <p:grpSpPr bwMode="auto">
            <a:xfrm>
              <a:off x="2089150" y="3287713"/>
              <a:ext cx="963613" cy="215900"/>
              <a:chOff x="986" y="1971"/>
              <a:chExt cx="607" cy="136"/>
            </a:xfrm>
          </p:grpSpPr>
          <p:sp>
            <p:nvSpPr>
              <p:cNvPr id="168" name="Line 20"/>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169" name="Line 22"/>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170" name="Line 44"/>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nvGrpSpPr>
            <p:cNvPr id="164" name="Group 46"/>
            <p:cNvGrpSpPr>
              <a:grpSpLocks/>
            </p:cNvGrpSpPr>
            <p:nvPr/>
          </p:nvGrpSpPr>
          <p:grpSpPr bwMode="auto">
            <a:xfrm flipV="1">
              <a:off x="2093913" y="3597275"/>
              <a:ext cx="963612" cy="215900"/>
              <a:chOff x="986" y="1971"/>
              <a:chExt cx="607" cy="136"/>
            </a:xfrm>
          </p:grpSpPr>
          <p:sp>
            <p:nvSpPr>
              <p:cNvPr id="165" name="Line 47"/>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166" name="Line 48"/>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167" name="Line 49"/>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sp>
        <p:nvSpPr>
          <p:cNvPr id="178" name="Line 26"/>
          <p:cNvSpPr>
            <a:spLocks noChangeAspect="1" noChangeShapeType="1"/>
          </p:cNvSpPr>
          <p:nvPr/>
        </p:nvSpPr>
        <p:spPr bwMode="auto">
          <a:xfrm rot="20183120">
            <a:off x="2878696" y="2239622"/>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79" name="Line 27"/>
          <p:cNvSpPr>
            <a:spLocks noChangeAspect="1" noChangeShapeType="1"/>
          </p:cNvSpPr>
          <p:nvPr/>
        </p:nvSpPr>
        <p:spPr bwMode="auto">
          <a:xfrm rot="902708" flipH="1">
            <a:off x="2931880" y="268312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80" name="Line 31"/>
          <p:cNvSpPr>
            <a:spLocks noChangeAspect="1" noChangeShapeType="1"/>
          </p:cNvSpPr>
          <p:nvPr/>
        </p:nvSpPr>
        <p:spPr bwMode="auto">
          <a:xfrm rot="902708" flipH="1">
            <a:off x="2829357" y="2713458"/>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174" name="Line 26"/>
          <p:cNvSpPr>
            <a:spLocks noChangeAspect="1" noChangeShapeType="1"/>
          </p:cNvSpPr>
          <p:nvPr/>
        </p:nvSpPr>
        <p:spPr bwMode="auto">
          <a:xfrm rot="20183120" flipH="1">
            <a:off x="2986511" y="2192486"/>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175" name="Line 27"/>
          <p:cNvSpPr>
            <a:spLocks noChangeAspect="1" noChangeShapeType="1"/>
          </p:cNvSpPr>
          <p:nvPr/>
        </p:nvSpPr>
        <p:spPr bwMode="auto">
          <a:xfrm rot="17863532">
            <a:off x="3227554" y="2553855"/>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176" name="Line 31"/>
          <p:cNvSpPr>
            <a:spLocks noChangeAspect="1" noChangeShapeType="1"/>
          </p:cNvSpPr>
          <p:nvPr/>
        </p:nvSpPr>
        <p:spPr bwMode="auto">
          <a:xfrm rot="17863532">
            <a:off x="3302635" y="2506544"/>
            <a:ext cx="0" cy="305888"/>
          </a:xfrm>
          <a:prstGeom prst="line">
            <a:avLst/>
          </a:prstGeom>
          <a:noFill/>
          <a:ln w="63500">
            <a:solidFill>
              <a:srgbClr val="42865C"/>
            </a:solidFill>
            <a:round/>
            <a:headEnd type="none" w="sm" len="sm"/>
            <a:tailEnd type="none" w="sm" len="sm"/>
          </a:ln>
        </p:spPr>
        <p:txBody>
          <a:bodyPr/>
          <a:lstStyle/>
          <a:p>
            <a:endParaRPr lang="en-US"/>
          </a:p>
        </p:txBody>
      </p:sp>
      <p:grpSp>
        <p:nvGrpSpPr>
          <p:cNvPr id="183" name="Group 122"/>
          <p:cNvGrpSpPr/>
          <p:nvPr/>
        </p:nvGrpSpPr>
        <p:grpSpPr>
          <a:xfrm rot="19104707">
            <a:off x="2719057" y="4398905"/>
            <a:ext cx="968375" cy="525462"/>
            <a:chOff x="2089150" y="3287713"/>
            <a:chExt cx="968375" cy="525462"/>
          </a:xfrm>
        </p:grpSpPr>
        <p:grpSp>
          <p:nvGrpSpPr>
            <p:cNvPr id="184" name="Group 45"/>
            <p:cNvGrpSpPr>
              <a:grpSpLocks/>
            </p:cNvGrpSpPr>
            <p:nvPr/>
          </p:nvGrpSpPr>
          <p:grpSpPr bwMode="auto">
            <a:xfrm>
              <a:off x="2089150" y="3287713"/>
              <a:ext cx="963613" cy="215900"/>
              <a:chOff x="986" y="1971"/>
              <a:chExt cx="607" cy="136"/>
            </a:xfrm>
          </p:grpSpPr>
          <p:sp>
            <p:nvSpPr>
              <p:cNvPr id="189" name="Line 20"/>
              <p:cNvSpPr>
                <a:spLocks noChangeAspect="1" noChangeShapeType="1"/>
              </p:cNvSpPr>
              <p:nvPr/>
            </p:nvSpPr>
            <p:spPr bwMode="auto">
              <a:xfrm rot="18519587" flipV="1">
                <a:off x="1138" y="1866"/>
                <a:ext cx="0" cy="30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190" name="Line 22"/>
              <p:cNvSpPr>
                <a:spLocks noChangeAspect="1" noChangeShapeType="1"/>
              </p:cNvSpPr>
              <p:nvPr/>
            </p:nvSpPr>
            <p:spPr bwMode="auto">
              <a:xfrm rot="18519587" flipV="1">
                <a:off x="1163" y="1839"/>
                <a:ext cx="0" cy="26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191" name="Line 44"/>
              <p:cNvSpPr>
                <a:spLocks noChangeAspect="1" noChangeShapeType="1"/>
              </p:cNvSpPr>
              <p:nvPr/>
            </p:nvSpPr>
            <p:spPr bwMode="auto">
              <a:xfrm rot="16200000" flipV="1">
                <a:off x="1420" y="1934"/>
                <a:ext cx="1" cy="345"/>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grpSp>
        <p:grpSp>
          <p:nvGrpSpPr>
            <p:cNvPr id="185" name="Group 46"/>
            <p:cNvGrpSpPr>
              <a:grpSpLocks/>
            </p:cNvGrpSpPr>
            <p:nvPr/>
          </p:nvGrpSpPr>
          <p:grpSpPr bwMode="auto">
            <a:xfrm flipV="1">
              <a:off x="2093913" y="3597275"/>
              <a:ext cx="963612" cy="215900"/>
              <a:chOff x="986" y="1971"/>
              <a:chExt cx="607" cy="136"/>
            </a:xfrm>
          </p:grpSpPr>
          <p:sp>
            <p:nvSpPr>
              <p:cNvPr id="186" name="Line 47"/>
              <p:cNvSpPr>
                <a:spLocks noChangeAspect="1" noChangeShapeType="1"/>
              </p:cNvSpPr>
              <p:nvPr/>
            </p:nvSpPr>
            <p:spPr bwMode="auto">
              <a:xfrm rot="18519587" flipV="1">
                <a:off x="1138" y="1866"/>
                <a:ext cx="0" cy="30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187" name="Line 48"/>
              <p:cNvSpPr>
                <a:spLocks noChangeAspect="1" noChangeShapeType="1"/>
              </p:cNvSpPr>
              <p:nvPr/>
            </p:nvSpPr>
            <p:spPr bwMode="auto">
              <a:xfrm rot="18519587" flipV="1">
                <a:off x="1163" y="1839"/>
                <a:ext cx="0" cy="26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188" name="Line 49"/>
              <p:cNvSpPr>
                <a:spLocks noChangeAspect="1" noChangeShapeType="1"/>
              </p:cNvSpPr>
              <p:nvPr/>
            </p:nvSpPr>
            <p:spPr bwMode="auto">
              <a:xfrm rot="16200000" flipV="1">
                <a:off x="1420" y="1934"/>
                <a:ext cx="1" cy="345"/>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grpSp>
      </p:grpSp>
      <p:sp>
        <p:nvSpPr>
          <p:cNvPr id="202" name="Rounded Rectangle 81"/>
          <p:cNvSpPr>
            <a:spLocks noChangeArrowheads="1"/>
          </p:cNvSpPr>
          <p:nvPr/>
        </p:nvSpPr>
        <p:spPr bwMode="auto">
          <a:xfrm>
            <a:off x="2383379" y="5267195"/>
            <a:ext cx="631825" cy="323850"/>
          </a:xfrm>
          <a:prstGeom prst="roundRect">
            <a:avLst>
              <a:gd name="adj" fmla="val 16667"/>
            </a:avLst>
          </a:prstGeom>
          <a:solidFill>
            <a:srgbClr val="FFC000"/>
          </a:solidFill>
          <a:ln w="9525" algn="ctr">
            <a:solidFill>
              <a:schemeClr val="tx1"/>
            </a:solidFill>
            <a:round/>
            <a:headEnd/>
            <a:tailEnd/>
          </a:ln>
        </p:spPr>
        <p:txBody>
          <a:bodyPr lIns="0" rIns="0" anchor="ctr">
            <a:spAutoFit/>
          </a:bodyPr>
          <a:lstStyle/>
          <a:p>
            <a:pPr algn="ctr"/>
            <a:r>
              <a:rPr lang="en-US" sz="1300" dirty="0"/>
              <a:t>BSA</a:t>
            </a:r>
          </a:p>
        </p:txBody>
      </p:sp>
      <p:sp>
        <p:nvSpPr>
          <p:cNvPr id="203" name="Oval 82"/>
          <p:cNvSpPr>
            <a:spLocks noChangeAspect="1"/>
          </p:cNvSpPr>
          <p:nvPr/>
        </p:nvSpPr>
        <p:spPr bwMode="auto">
          <a:xfrm>
            <a:off x="2969167" y="5564058"/>
            <a:ext cx="107950"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04" name="Oval 83"/>
          <p:cNvSpPr>
            <a:spLocks noChangeAspect="1"/>
          </p:cNvSpPr>
          <p:nvPr/>
        </p:nvSpPr>
        <p:spPr bwMode="auto">
          <a:xfrm>
            <a:off x="2310354" y="5543420"/>
            <a:ext cx="109538"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05" name="Oval 84"/>
          <p:cNvSpPr>
            <a:spLocks noChangeAspect="1"/>
          </p:cNvSpPr>
          <p:nvPr/>
        </p:nvSpPr>
        <p:spPr bwMode="auto">
          <a:xfrm>
            <a:off x="3017986" y="5186989"/>
            <a:ext cx="109537"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206" name="Group 205"/>
          <p:cNvGrpSpPr/>
          <p:nvPr/>
        </p:nvGrpSpPr>
        <p:grpSpPr>
          <a:xfrm>
            <a:off x="5225180" y="3915366"/>
            <a:ext cx="968375" cy="525462"/>
            <a:chOff x="2089150" y="3287713"/>
            <a:chExt cx="968375" cy="525462"/>
          </a:xfrm>
        </p:grpSpPr>
        <p:grpSp>
          <p:nvGrpSpPr>
            <p:cNvPr id="207" name="Group 45"/>
            <p:cNvGrpSpPr>
              <a:grpSpLocks/>
            </p:cNvGrpSpPr>
            <p:nvPr/>
          </p:nvGrpSpPr>
          <p:grpSpPr bwMode="auto">
            <a:xfrm>
              <a:off x="2089150" y="3287713"/>
              <a:ext cx="963613" cy="215900"/>
              <a:chOff x="986" y="1971"/>
              <a:chExt cx="607" cy="136"/>
            </a:xfrm>
          </p:grpSpPr>
          <p:sp>
            <p:nvSpPr>
              <p:cNvPr id="212" name="Line 20"/>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213" name="Line 22"/>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214" name="Line 44"/>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nvGrpSpPr>
            <p:cNvPr id="208" name="Group 46"/>
            <p:cNvGrpSpPr>
              <a:grpSpLocks/>
            </p:cNvGrpSpPr>
            <p:nvPr/>
          </p:nvGrpSpPr>
          <p:grpSpPr bwMode="auto">
            <a:xfrm flipV="1">
              <a:off x="2093913" y="3597275"/>
              <a:ext cx="963612" cy="215900"/>
              <a:chOff x="986" y="1971"/>
              <a:chExt cx="607" cy="136"/>
            </a:xfrm>
          </p:grpSpPr>
          <p:sp>
            <p:nvSpPr>
              <p:cNvPr id="209" name="Line 47"/>
              <p:cNvSpPr>
                <a:spLocks noChangeAspect="1" noChangeShapeType="1"/>
              </p:cNvSpPr>
              <p:nvPr/>
            </p:nvSpPr>
            <p:spPr bwMode="auto">
              <a:xfrm rot="18519587" flipV="1">
                <a:off x="1138" y="1866"/>
                <a:ext cx="0" cy="303"/>
              </a:xfrm>
              <a:prstGeom prst="line">
                <a:avLst/>
              </a:prstGeom>
              <a:noFill/>
              <a:ln w="63500">
                <a:solidFill>
                  <a:srgbClr val="C00000"/>
                </a:solidFill>
                <a:round/>
                <a:headEnd type="none" w="sm" len="sm"/>
                <a:tailEnd type="none" w="sm" len="sm"/>
              </a:ln>
            </p:spPr>
            <p:txBody>
              <a:bodyPr/>
              <a:lstStyle/>
              <a:p>
                <a:endParaRPr lang="en-US"/>
              </a:p>
            </p:txBody>
          </p:sp>
          <p:sp>
            <p:nvSpPr>
              <p:cNvPr id="210" name="Line 48"/>
              <p:cNvSpPr>
                <a:spLocks noChangeAspect="1" noChangeShapeType="1"/>
              </p:cNvSpPr>
              <p:nvPr/>
            </p:nvSpPr>
            <p:spPr bwMode="auto">
              <a:xfrm rot="18519587" flipV="1">
                <a:off x="1163" y="1839"/>
                <a:ext cx="0" cy="263"/>
              </a:xfrm>
              <a:prstGeom prst="line">
                <a:avLst/>
              </a:prstGeom>
              <a:noFill/>
              <a:ln w="63500">
                <a:solidFill>
                  <a:srgbClr val="C00000"/>
                </a:solidFill>
                <a:round/>
                <a:headEnd type="none" w="sm" len="sm"/>
                <a:tailEnd type="none" w="sm" len="sm"/>
              </a:ln>
            </p:spPr>
            <p:txBody>
              <a:bodyPr/>
              <a:lstStyle/>
              <a:p>
                <a:endParaRPr lang="en-US"/>
              </a:p>
            </p:txBody>
          </p:sp>
          <p:sp>
            <p:nvSpPr>
              <p:cNvPr id="211" name="Line 49"/>
              <p:cNvSpPr>
                <a:spLocks noChangeAspect="1" noChangeShapeType="1"/>
              </p:cNvSpPr>
              <p:nvPr/>
            </p:nvSpPr>
            <p:spPr bwMode="auto">
              <a:xfrm rot="16200000" flipV="1">
                <a:off x="1420" y="1934"/>
                <a:ext cx="1" cy="345"/>
              </a:xfrm>
              <a:prstGeom prst="line">
                <a:avLst/>
              </a:prstGeom>
              <a:noFill/>
              <a:ln w="63500">
                <a:solidFill>
                  <a:srgbClr val="C00000"/>
                </a:solidFill>
                <a:round/>
                <a:headEnd type="none" w="sm" len="sm"/>
                <a:tailEnd type="none" w="sm" len="sm"/>
              </a:ln>
            </p:spPr>
            <p:txBody>
              <a:bodyPr/>
              <a:lstStyle/>
              <a:p>
                <a:endParaRPr lang="en-US"/>
              </a:p>
            </p:txBody>
          </p:sp>
        </p:grpSp>
      </p:grpSp>
      <p:sp>
        <p:nvSpPr>
          <p:cNvPr id="216" name="Rectangle 215"/>
          <p:cNvSpPr/>
          <p:nvPr/>
        </p:nvSpPr>
        <p:spPr>
          <a:xfrm>
            <a:off x="2928283" y="3176854"/>
            <a:ext cx="922047" cy="307777"/>
          </a:xfrm>
          <a:prstGeom prst="rect">
            <a:avLst/>
          </a:prstGeom>
        </p:spPr>
        <p:txBody>
          <a:bodyPr wrap="none">
            <a:spAutoFit/>
          </a:bodyPr>
          <a:lstStyle/>
          <a:p>
            <a:r>
              <a:rPr lang="en-US" sz="1400" dirty="0" smtClean="0"/>
              <a:t>Anti-</a:t>
            </a:r>
            <a:r>
              <a:rPr lang="en-US" sz="1400" dirty="0" err="1" smtClean="0"/>
              <a:t>mAb</a:t>
            </a:r>
            <a:endParaRPr lang="en-US" sz="1400" dirty="0"/>
          </a:p>
        </p:txBody>
      </p:sp>
      <p:sp>
        <p:nvSpPr>
          <p:cNvPr id="217" name="Rectangle 216"/>
          <p:cNvSpPr/>
          <p:nvPr/>
        </p:nvSpPr>
        <p:spPr>
          <a:xfrm>
            <a:off x="1924152" y="4231872"/>
            <a:ext cx="1459054" cy="307777"/>
          </a:xfrm>
          <a:prstGeom prst="rect">
            <a:avLst/>
          </a:prstGeom>
        </p:spPr>
        <p:txBody>
          <a:bodyPr wrap="none">
            <a:spAutoFit/>
          </a:bodyPr>
          <a:lstStyle/>
          <a:p>
            <a:r>
              <a:rPr lang="en-US" sz="1400" dirty="0" smtClean="0"/>
              <a:t>Anti-linker/toxin</a:t>
            </a:r>
            <a:endParaRPr lang="en-US" sz="1400" dirty="0"/>
          </a:p>
        </p:txBody>
      </p:sp>
      <p:sp>
        <p:nvSpPr>
          <p:cNvPr id="220" name="Oval 36"/>
          <p:cNvSpPr>
            <a:spLocks noChangeAspect="1" noChangeArrowheads="1"/>
          </p:cNvSpPr>
          <p:nvPr/>
        </p:nvSpPr>
        <p:spPr bwMode="auto">
          <a:xfrm>
            <a:off x="6743888" y="5531039"/>
            <a:ext cx="1151373" cy="309452"/>
          </a:xfrm>
          <a:prstGeom prst="ellipse">
            <a:avLst/>
          </a:prstGeom>
          <a:solidFill>
            <a:srgbClr val="CBCDD2"/>
          </a:solidFill>
          <a:ln w="9525">
            <a:solidFill>
              <a:schemeClr val="tx1"/>
            </a:solidFill>
            <a:round/>
            <a:headEnd/>
            <a:tailEnd/>
          </a:ln>
        </p:spPr>
        <p:txBody>
          <a:bodyPr wrap="none" lIns="0" rIns="0" anchor="ctr"/>
          <a:lstStyle/>
          <a:p>
            <a:pPr algn="ctr"/>
            <a:r>
              <a:rPr lang="en-US" sz="1000"/>
              <a:t>Avidin</a:t>
            </a:r>
          </a:p>
        </p:txBody>
      </p:sp>
      <p:sp>
        <p:nvSpPr>
          <p:cNvPr id="221" name="AutoShape 37"/>
          <p:cNvSpPr>
            <a:spLocks noChangeAspect="1" noChangeArrowheads="1"/>
          </p:cNvSpPr>
          <p:nvPr/>
        </p:nvSpPr>
        <p:spPr bwMode="auto">
          <a:xfrm>
            <a:off x="7020493" y="5271721"/>
            <a:ext cx="630484" cy="302537"/>
          </a:xfrm>
          <a:prstGeom prst="hexagon">
            <a:avLst>
              <a:gd name="adj" fmla="val 42286"/>
              <a:gd name="vf" fmla="val 115470"/>
            </a:avLst>
          </a:prstGeom>
          <a:solidFill>
            <a:srgbClr val="007CC2"/>
          </a:solidFill>
          <a:ln w="9525">
            <a:solidFill>
              <a:schemeClr val="tx1"/>
            </a:solidFill>
            <a:miter lim="800000"/>
            <a:headEnd/>
            <a:tailEnd/>
          </a:ln>
        </p:spPr>
        <p:txBody>
          <a:bodyPr wrap="none" lIns="0" rIns="0" anchor="ctr"/>
          <a:lstStyle/>
          <a:p>
            <a:pPr algn="ctr"/>
            <a:r>
              <a:rPr lang="en-US" sz="1000" dirty="0"/>
              <a:t>Biotin</a:t>
            </a:r>
          </a:p>
        </p:txBody>
      </p:sp>
      <p:sp>
        <p:nvSpPr>
          <p:cNvPr id="222" name="Line 38"/>
          <p:cNvSpPr>
            <a:spLocks noChangeAspect="1" noChangeShapeType="1"/>
          </p:cNvSpPr>
          <p:nvPr/>
        </p:nvSpPr>
        <p:spPr bwMode="auto">
          <a:xfrm>
            <a:off x="6449994" y="5847407"/>
            <a:ext cx="1742618" cy="1729"/>
          </a:xfrm>
          <a:prstGeom prst="line">
            <a:avLst/>
          </a:prstGeom>
          <a:noFill/>
          <a:ln w="38100">
            <a:solidFill>
              <a:schemeClr val="tx1"/>
            </a:solidFill>
            <a:round/>
            <a:headEnd/>
            <a:tailEnd/>
          </a:ln>
        </p:spPr>
        <p:txBody>
          <a:bodyPr wrap="none" anchor="ctr">
            <a:spAutoFit/>
          </a:bodyPr>
          <a:lstStyle/>
          <a:p>
            <a:endParaRPr lang="en-US"/>
          </a:p>
        </p:txBody>
      </p:sp>
      <p:sp>
        <p:nvSpPr>
          <p:cNvPr id="223" name="Rectangle 39"/>
          <p:cNvSpPr>
            <a:spLocks noChangeAspect="1" noChangeArrowheads="1"/>
          </p:cNvSpPr>
          <p:nvPr/>
        </p:nvSpPr>
        <p:spPr bwMode="auto">
          <a:xfrm>
            <a:off x="7045757" y="5818018"/>
            <a:ext cx="623889" cy="323165"/>
          </a:xfrm>
          <a:prstGeom prst="rect">
            <a:avLst/>
          </a:prstGeom>
          <a:noFill/>
          <a:ln w="9525" algn="ctr">
            <a:noFill/>
            <a:miter lim="800000"/>
            <a:headEnd/>
            <a:tailEnd/>
          </a:ln>
        </p:spPr>
        <p:txBody>
          <a:bodyPr wrap="none">
            <a:spAutoFit/>
          </a:bodyPr>
          <a:lstStyle/>
          <a:p>
            <a:r>
              <a:rPr lang="en-US" sz="1500" dirty="0" smtClean="0"/>
              <a:t>Plate</a:t>
            </a:r>
            <a:endParaRPr lang="en-US" sz="1500" dirty="0"/>
          </a:p>
        </p:txBody>
      </p:sp>
      <p:grpSp>
        <p:nvGrpSpPr>
          <p:cNvPr id="231" name="Group 46"/>
          <p:cNvGrpSpPr/>
          <p:nvPr/>
        </p:nvGrpSpPr>
        <p:grpSpPr>
          <a:xfrm flipV="1">
            <a:off x="6971940" y="4485557"/>
            <a:ext cx="301430" cy="784869"/>
            <a:chOff x="1450383" y="2438274"/>
            <a:chExt cx="301430" cy="784869"/>
          </a:xfrm>
        </p:grpSpPr>
        <p:sp>
          <p:nvSpPr>
            <p:cNvPr id="237" name="Line 26"/>
            <p:cNvSpPr>
              <a:spLocks noChangeAspect="1" noChangeShapeType="1"/>
            </p:cNvSpPr>
            <p:nvPr/>
          </p:nvSpPr>
          <p:spPr bwMode="auto">
            <a:xfrm>
              <a:off x="1751813" y="2438274"/>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238" name="Line 27"/>
            <p:cNvSpPr>
              <a:spLocks noChangeAspect="1" noChangeShapeType="1"/>
            </p:cNvSpPr>
            <p:nvPr/>
          </p:nvSpPr>
          <p:spPr bwMode="auto">
            <a:xfrm rot="2319588" flipH="1">
              <a:off x="1649299" y="2871462"/>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239" name="Line 31"/>
            <p:cNvSpPr>
              <a:spLocks noChangeAspect="1" noChangeShapeType="1"/>
            </p:cNvSpPr>
            <p:nvPr/>
          </p:nvSpPr>
          <p:spPr bwMode="auto">
            <a:xfrm rot="2319588" flipH="1">
              <a:off x="1552382" y="28601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240" name="Oval 143"/>
            <p:cNvSpPr>
              <a:spLocks noChangeAspect="1"/>
            </p:cNvSpPr>
            <p:nvPr/>
          </p:nvSpPr>
          <p:spPr bwMode="auto">
            <a:xfrm>
              <a:off x="1450383" y="2855758"/>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sp>
        <p:nvSpPr>
          <p:cNvPr id="233" name="Line 26"/>
          <p:cNvSpPr>
            <a:spLocks noChangeAspect="1" noChangeShapeType="1"/>
          </p:cNvSpPr>
          <p:nvPr/>
        </p:nvSpPr>
        <p:spPr bwMode="auto">
          <a:xfrm flipH="1" flipV="1">
            <a:off x="7391040" y="4786865"/>
            <a:ext cx="0" cy="483561"/>
          </a:xfrm>
          <a:prstGeom prst="line">
            <a:avLst/>
          </a:prstGeom>
          <a:noFill/>
          <a:ln w="63500">
            <a:solidFill>
              <a:srgbClr val="42865C"/>
            </a:solidFill>
            <a:round/>
            <a:headEnd type="none" w="sm" len="sm"/>
            <a:tailEnd type="none" w="sm" len="sm"/>
          </a:ln>
        </p:spPr>
        <p:txBody>
          <a:bodyPr/>
          <a:lstStyle/>
          <a:p>
            <a:endParaRPr lang="en-US"/>
          </a:p>
        </p:txBody>
      </p:sp>
      <p:sp>
        <p:nvSpPr>
          <p:cNvPr id="234" name="Line 27"/>
          <p:cNvSpPr>
            <a:spLocks noChangeAspect="1" noChangeShapeType="1"/>
          </p:cNvSpPr>
          <p:nvPr/>
        </p:nvSpPr>
        <p:spPr bwMode="auto">
          <a:xfrm rot="2319588" flipV="1">
            <a:off x="7493554" y="4485557"/>
            <a:ext cx="0" cy="351681"/>
          </a:xfrm>
          <a:prstGeom prst="line">
            <a:avLst/>
          </a:prstGeom>
          <a:noFill/>
          <a:ln w="63500">
            <a:solidFill>
              <a:srgbClr val="42865C"/>
            </a:solidFill>
            <a:round/>
            <a:headEnd type="none" w="sm" len="sm"/>
            <a:tailEnd type="none" w="sm" len="sm"/>
          </a:ln>
        </p:spPr>
        <p:txBody>
          <a:bodyPr/>
          <a:lstStyle/>
          <a:p>
            <a:endParaRPr lang="en-US"/>
          </a:p>
        </p:txBody>
      </p:sp>
      <p:sp>
        <p:nvSpPr>
          <p:cNvPr id="235" name="Line 31"/>
          <p:cNvSpPr>
            <a:spLocks noChangeAspect="1" noChangeShapeType="1"/>
          </p:cNvSpPr>
          <p:nvPr/>
        </p:nvSpPr>
        <p:spPr bwMode="auto">
          <a:xfrm rot="2319588" flipV="1">
            <a:off x="7590471" y="4542706"/>
            <a:ext cx="0" cy="305888"/>
          </a:xfrm>
          <a:prstGeom prst="line">
            <a:avLst/>
          </a:prstGeom>
          <a:noFill/>
          <a:ln w="63500">
            <a:solidFill>
              <a:srgbClr val="42865C"/>
            </a:solidFill>
            <a:round/>
            <a:headEnd type="none" w="sm" len="sm"/>
            <a:tailEnd type="none" w="sm" len="sm"/>
          </a:ln>
        </p:spPr>
        <p:txBody>
          <a:bodyPr/>
          <a:lstStyle/>
          <a:p>
            <a:endParaRPr lang="en-US"/>
          </a:p>
        </p:txBody>
      </p:sp>
      <p:sp>
        <p:nvSpPr>
          <p:cNvPr id="236" name="Oval 143"/>
          <p:cNvSpPr>
            <a:spLocks noChangeAspect="1"/>
          </p:cNvSpPr>
          <p:nvPr/>
        </p:nvSpPr>
        <p:spPr bwMode="auto">
          <a:xfrm flipH="1" flipV="1">
            <a:off x="7666038" y="4588749"/>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41" name="Oval 144"/>
          <p:cNvSpPr>
            <a:spLocks noChangeAspect="1"/>
          </p:cNvSpPr>
          <p:nvPr/>
        </p:nvSpPr>
        <p:spPr bwMode="auto">
          <a:xfrm>
            <a:off x="7431703" y="4953526"/>
            <a:ext cx="117558" cy="131388"/>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grpSp>
        <p:nvGrpSpPr>
          <p:cNvPr id="242" name="Group 241"/>
          <p:cNvGrpSpPr/>
          <p:nvPr/>
        </p:nvGrpSpPr>
        <p:grpSpPr>
          <a:xfrm>
            <a:off x="7692136" y="3972516"/>
            <a:ext cx="968375" cy="525462"/>
            <a:chOff x="2089150" y="3287713"/>
            <a:chExt cx="968375" cy="525462"/>
          </a:xfrm>
        </p:grpSpPr>
        <p:grpSp>
          <p:nvGrpSpPr>
            <p:cNvPr id="243" name="Group 45"/>
            <p:cNvGrpSpPr>
              <a:grpSpLocks/>
            </p:cNvGrpSpPr>
            <p:nvPr/>
          </p:nvGrpSpPr>
          <p:grpSpPr bwMode="auto">
            <a:xfrm>
              <a:off x="2089150" y="3287713"/>
              <a:ext cx="963613" cy="215900"/>
              <a:chOff x="986" y="1971"/>
              <a:chExt cx="607" cy="136"/>
            </a:xfrm>
          </p:grpSpPr>
          <p:sp>
            <p:nvSpPr>
              <p:cNvPr id="248" name="Line 20"/>
              <p:cNvSpPr>
                <a:spLocks noChangeAspect="1" noChangeShapeType="1"/>
              </p:cNvSpPr>
              <p:nvPr/>
            </p:nvSpPr>
            <p:spPr bwMode="auto">
              <a:xfrm rot="18519587" flipV="1">
                <a:off x="1138" y="1866"/>
                <a:ext cx="0" cy="30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249" name="Line 22"/>
              <p:cNvSpPr>
                <a:spLocks noChangeAspect="1" noChangeShapeType="1"/>
              </p:cNvSpPr>
              <p:nvPr/>
            </p:nvSpPr>
            <p:spPr bwMode="auto">
              <a:xfrm rot="18519587" flipV="1">
                <a:off x="1163" y="1839"/>
                <a:ext cx="0" cy="26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250" name="Line 44"/>
              <p:cNvSpPr>
                <a:spLocks noChangeAspect="1" noChangeShapeType="1"/>
              </p:cNvSpPr>
              <p:nvPr/>
            </p:nvSpPr>
            <p:spPr bwMode="auto">
              <a:xfrm rot="16200000" flipV="1">
                <a:off x="1420" y="1934"/>
                <a:ext cx="1" cy="345"/>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grpSp>
        <p:grpSp>
          <p:nvGrpSpPr>
            <p:cNvPr id="244" name="Group 46"/>
            <p:cNvGrpSpPr>
              <a:grpSpLocks/>
            </p:cNvGrpSpPr>
            <p:nvPr/>
          </p:nvGrpSpPr>
          <p:grpSpPr bwMode="auto">
            <a:xfrm flipV="1">
              <a:off x="2093913" y="3597275"/>
              <a:ext cx="963612" cy="215900"/>
              <a:chOff x="986" y="1971"/>
              <a:chExt cx="607" cy="136"/>
            </a:xfrm>
          </p:grpSpPr>
          <p:sp>
            <p:nvSpPr>
              <p:cNvPr id="245" name="Line 47"/>
              <p:cNvSpPr>
                <a:spLocks noChangeAspect="1" noChangeShapeType="1"/>
              </p:cNvSpPr>
              <p:nvPr/>
            </p:nvSpPr>
            <p:spPr bwMode="auto">
              <a:xfrm rot="18519587" flipV="1">
                <a:off x="1138" y="1866"/>
                <a:ext cx="0" cy="30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246" name="Line 48"/>
              <p:cNvSpPr>
                <a:spLocks noChangeAspect="1" noChangeShapeType="1"/>
              </p:cNvSpPr>
              <p:nvPr/>
            </p:nvSpPr>
            <p:spPr bwMode="auto">
              <a:xfrm rot="18519587" flipV="1">
                <a:off x="1163" y="1839"/>
                <a:ext cx="0" cy="263"/>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sp>
            <p:nvSpPr>
              <p:cNvPr id="247" name="Line 49"/>
              <p:cNvSpPr>
                <a:spLocks noChangeAspect="1" noChangeShapeType="1"/>
              </p:cNvSpPr>
              <p:nvPr/>
            </p:nvSpPr>
            <p:spPr bwMode="auto">
              <a:xfrm rot="16200000" flipV="1">
                <a:off x="1420" y="1934"/>
                <a:ext cx="1" cy="345"/>
              </a:xfrm>
              <a:prstGeom prst="line">
                <a:avLst/>
              </a:prstGeom>
              <a:noFill/>
              <a:ln w="63500">
                <a:solidFill>
                  <a:schemeClr val="accent1">
                    <a:lumMod val="40000"/>
                    <a:lumOff val="60000"/>
                  </a:schemeClr>
                </a:solidFill>
                <a:round/>
                <a:headEnd type="none" w="sm" len="sm"/>
                <a:tailEnd type="none" w="sm" len="sm"/>
              </a:ln>
            </p:spPr>
            <p:txBody>
              <a:bodyPr/>
              <a:lstStyle/>
              <a:p>
                <a:endParaRPr lang="en-US"/>
              </a:p>
            </p:txBody>
          </p:sp>
        </p:grpSp>
      </p:grpSp>
      <p:sp>
        <p:nvSpPr>
          <p:cNvPr id="251" name="AutoShape 34"/>
          <p:cNvSpPr>
            <a:spLocks noChangeAspect="1" noChangeArrowheads="1"/>
          </p:cNvSpPr>
          <p:nvPr/>
        </p:nvSpPr>
        <p:spPr bwMode="auto">
          <a:xfrm>
            <a:off x="7964488" y="2823767"/>
            <a:ext cx="704850" cy="474663"/>
          </a:xfrm>
          <a:prstGeom prst="irregularSeal1">
            <a:avLst/>
          </a:prstGeom>
          <a:gradFill rotWithShape="1">
            <a:gsLst>
              <a:gs pos="0">
                <a:srgbClr val="FCC30C"/>
              </a:gs>
              <a:gs pos="100000">
                <a:srgbClr val="EC8D0E"/>
              </a:gs>
            </a:gsLst>
            <a:path path="shape">
              <a:fillToRect l="50000" t="50000" r="50000" b="50000"/>
            </a:path>
          </a:gradFill>
          <a:ln w="9525">
            <a:solidFill>
              <a:schemeClr val="tx1"/>
            </a:solidFill>
            <a:miter lim="800000"/>
            <a:headEnd/>
            <a:tailEnd/>
          </a:ln>
        </p:spPr>
        <p:txBody>
          <a:bodyPr wrap="none" anchor="ctr"/>
          <a:lstStyle/>
          <a:p>
            <a:r>
              <a:rPr lang="en-US" sz="1400" dirty="0" err="1"/>
              <a:t>Ru</a:t>
            </a:r>
            <a:endParaRPr lang="en-US" sz="1400" dirty="0"/>
          </a:p>
        </p:txBody>
      </p:sp>
      <p:sp>
        <p:nvSpPr>
          <p:cNvPr id="252" name="Freeform 35"/>
          <p:cNvSpPr>
            <a:spLocks noChangeAspect="1"/>
          </p:cNvSpPr>
          <p:nvPr/>
        </p:nvSpPr>
        <p:spPr bwMode="auto">
          <a:xfrm>
            <a:off x="7720013" y="3071417"/>
            <a:ext cx="334962" cy="290513"/>
          </a:xfrm>
          <a:custGeom>
            <a:avLst/>
            <a:gdLst>
              <a:gd name="T0" fmla="*/ 0 w 273"/>
              <a:gd name="T1" fmla="*/ 2147483647 h 353"/>
              <a:gd name="T2" fmla="*/ 2147483647 w 273"/>
              <a:gd name="T3" fmla="*/ 2147483647 h 353"/>
              <a:gd name="T4" fmla="*/ 2147483647 w 273"/>
              <a:gd name="T5" fmla="*/ 2147483647 h 353"/>
              <a:gd name="T6" fmla="*/ 2147483647 w 273"/>
              <a:gd name="T7" fmla="*/ 2147483647 h 353"/>
              <a:gd name="T8" fmla="*/ 2147483647 w 273"/>
              <a:gd name="T9" fmla="*/ 0 h 353"/>
              <a:gd name="T10" fmla="*/ 0 60000 65536"/>
              <a:gd name="T11" fmla="*/ 0 60000 65536"/>
              <a:gd name="T12" fmla="*/ 0 60000 65536"/>
              <a:gd name="T13" fmla="*/ 0 60000 65536"/>
              <a:gd name="T14" fmla="*/ 0 60000 65536"/>
              <a:gd name="T15" fmla="*/ 0 w 273"/>
              <a:gd name="T16" fmla="*/ 0 h 353"/>
              <a:gd name="T17" fmla="*/ 273 w 273"/>
              <a:gd name="T18" fmla="*/ 353 h 353"/>
            </a:gdLst>
            <a:ahLst/>
            <a:cxnLst>
              <a:cxn ang="T10">
                <a:pos x="T0" y="T1"/>
              </a:cxn>
              <a:cxn ang="T11">
                <a:pos x="T2" y="T3"/>
              </a:cxn>
              <a:cxn ang="T12">
                <a:pos x="T4" y="T5"/>
              </a:cxn>
              <a:cxn ang="T13">
                <a:pos x="T6" y="T7"/>
              </a:cxn>
              <a:cxn ang="T14">
                <a:pos x="T8" y="T9"/>
              </a:cxn>
            </a:cxnLst>
            <a:rect l="T15" t="T16" r="T17" b="T18"/>
            <a:pathLst>
              <a:path w="273" h="353">
                <a:moveTo>
                  <a:pt x="0" y="353"/>
                </a:moveTo>
                <a:cubicBezTo>
                  <a:pt x="7" y="327"/>
                  <a:pt x="14" y="221"/>
                  <a:pt x="41" y="199"/>
                </a:cubicBezTo>
                <a:cubicBezTo>
                  <a:pt x="68" y="177"/>
                  <a:pt x="139" y="241"/>
                  <a:pt x="163" y="221"/>
                </a:cubicBezTo>
                <a:cubicBezTo>
                  <a:pt x="187" y="201"/>
                  <a:pt x="167" y="114"/>
                  <a:pt x="185" y="77"/>
                </a:cubicBezTo>
                <a:cubicBezTo>
                  <a:pt x="203" y="40"/>
                  <a:pt x="255" y="16"/>
                  <a:pt x="273" y="0"/>
                </a:cubicBezTo>
              </a:path>
            </a:pathLst>
          </a:custGeom>
          <a:noFill/>
          <a:ln w="28575" cmpd="sng">
            <a:solidFill>
              <a:srgbClr val="FFC000"/>
            </a:solidFill>
            <a:round/>
            <a:headEnd/>
            <a:tailEnd/>
          </a:ln>
        </p:spPr>
        <p:txBody>
          <a:bodyPr/>
          <a:lstStyle/>
          <a:p>
            <a:endParaRPr lang="en-US"/>
          </a:p>
        </p:txBody>
      </p:sp>
      <p:sp>
        <p:nvSpPr>
          <p:cNvPr id="253" name="Rounded Rectangle 81"/>
          <p:cNvSpPr>
            <a:spLocks noChangeArrowheads="1"/>
          </p:cNvSpPr>
          <p:nvPr/>
        </p:nvSpPr>
        <p:spPr bwMode="auto">
          <a:xfrm>
            <a:off x="7118350" y="3376217"/>
            <a:ext cx="631825" cy="323850"/>
          </a:xfrm>
          <a:prstGeom prst="roundRect">
            <a:avLst>
              <a:gd name="adj" fmla="val 16667"/>
            </a:avLst>
          </a:prstGeom>
          <a:solidFill>
            <a:srgbClr val="FFC000"/>
          </a:solidFill>
          <a:ln w="9525" algn="ctr">
            <a:solidFill>
              <a:schemeClr val="tx1"/>
            </a:solidFill>
            <a:round/>
            <a:headEnd/>
            <a:tailEnd/>
          </a:ln>
        </p:spPr>
        <p:txBody>
          <a:bodyPr anchor="ctr">
            <a:spAutoFit/>
          </a:bodyPr>
          <a:lstStyle/>
          <a:p>
            <a:r>
              <a:rPr lang="en-US" sz="1300"/>
              <a:t>BSA</a:t>
            </a:r>
          </a:p>
        </p:txBody>
      </p:sp>
      <p:sp>
        <p:nvSpPr>
          <p:cNvPr id="254" name="Oval 82"/>
          <p:cNvSpPr>
            <a:spLocks noChangeAspect="1"/>
          </p:cNvSpPr>
          <p:nvPr/>
        </p:nvSpPr>
        <p:spPr bwMode="auto">
          <a:xfrm>
            <a:off x="7704138" y="3673080"/>
            <a:ext cx="107950"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55" name="Oval 83"/>
          <p:cNvSpPr>
            <a:spLocks noChangeAspect="1"/>
          </p:cNvSpPr>
          <p:nvPr/>
        </p:nvSpPr>
        <p:spPr bwMode="auto">
          <a:xfrm>
            <a:off x="7045325" y="3652442"/>
            <a:ext cx="109538"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56" name="Oval 84"/>
          <p:cNvSpPr>
            <a:spLocks noChangeAspect="1"/>
          </p:cNvSpPr>
          <p:nvPr/>
        </p:nvSpPr>
        <p:spPr bwMode="auto">
          <a:xfrm>
            <a:off x="6999288" y="3365105"/>
            <a:ext cx="109537" cy="120650"/>
          </a:xfrm>
          <a:prstGeom prst="ellipse">
            <a:avLst/>
          </a:prstGeom>
          <a:solidFill>
            <a:srgbClr val="FCC30C"/>
          </a:solidFill>
          <a:ln w="9525" algn="ctr">
            <a:solidFill>
              <a:schemeClr val="tx1"/>
            </a:solidFill>
            <a:round/>
            <a:headEnd/>
            <a:tailEnd/>
          </a:ln>
        </p:spPr>
        <p:txBody>
          <a:bodyPr wrap="none" anchor="ctr">
            <a:spAutoFit/>
          </a:bodyPr>
          <a:lstStyle/>
          <a:p>
            <a:endParaRPr lang="en-US"/>
          </a:p>
        </p:txBody>
      </p:sp>
      <p:sp>
        <p:nvSpPr>
          <p:cNvPr id="257" name="Rectangle 256"/>
          <p:cNvSpPr/>
          <p:nvPr/>
        </p:nvSpPr>
        <p:spPr>
          <a:xfrm>
            <a:off x="5675955" y="3813405"/>
            <a:ext cx="922047" cy="307777"/>
          </a:xfrm>
          <a:prstGeom prst="rect">
            <a:avLst/>
          </a:prstGeom>
        </p:spPr>
        <p:txBody>
          <a:bodyPr wrap="none">
            <a:spAutoFit/>
          </a:bodyPr>
          <a:lstStyle/>
          <a:p>
            <a:r>
              <a:rPr lang="en-US" sz="1400" dirty="0" smtClean="0"/>
              <a:t>Anti-</a:t>
            </a:r>
            <a:r>
              <a:rPr lang="en-US" sz="1400" dirty="0" err="1" smtClean="0"/>
              <a:t>mAb</a:t>
            </a:r>
            <a:endParaRPr lang="en-US" sz="1400" dirty="0"/>
          </a:p>
        </p:txBody>
      </p:sp>
      <p:sp>
        <p:nvSpPr>
          <p:cNvPr id="258" name="Rectangle 257"/>
          <p:cNvSpPr/>
          <p:nvPr/>
        </p:nvSpPr>
        <p:spPr>
          <a:xfrm>
            <a:off x="8043474" y="3569264"/>
            <a:ext cx="1119576" cy="523220"/>
          </a:xfrm>
          <a:prstGeom prst="rect">
            <a:avLst/>
          </a:prstGeom>
        </p:spPr>
        <p:txBody>
          <a:bodyPr wrap="square">
            <a:spAutoFit/>
          </a:bodyPr>
          <a:lstStyle/>
          <a:p>
            <a:r>
              <a:rPr lang="en-US" sz="1400" dirty="0" smtClean="0"/>
              <a:t>Anti-linker /toxin</a:t>
            </a:r>
            <a:endParaRPr lang="en-US" sz="1400" dirty="0"/>
          </a:p>
        </p:txBody>
      </p:sp>
      <p:sp>
        <p:nvSpPr>
          <p:cNvPr id="131" name="Rectangle 130"/>
          <p:cNvSpPr/>
          <p:nvPr/>
        </p:nvSpPr>
        <p:spPr>
          <a:xfrm>
            <a:off x="202931" y="1325723"/>
            <a:ext cx="1120820" cy="369332"/>
          </a:xfrm>
          <a:prstGeom prst="rect">
            <a:avLst/>
          </a:prstGeom>
        </p:spPr>
        <p:txBody>
          <a:bodyPr wrap="none">
            <a:spAutoFit/>
          </a:bodyPr>
          <a:lstStyle/>
          <a:p>
            <a:r>
              <a:rPr lang="en-US" dirty="0" smtClean="0"/>
              <a:t>Option 1:</a:t>
            </a:r>
            <a:endParaRPr lang="en-US" dirty="0"/>
          </a:p>
        </p:txBody>
      </p:sp>
      <p:sp>
        <p:nvSpPr>
          <p:cNvPr id="135" name="Rectangle 134"/>
          <p:cNvSpPr/>
          <p:nvPr/>
        </p:nvSpPr>
        <p:spPr>
          <a:xfrm>
            <a:off x="4050026" y="1325723"/>
            <a:ext cx="1120820" cy="369332"/>
          </a:xfrm>
          <a:prstGeom prst="rect">
            <a:avLst/>
          </a:prstGeom>
        </p:spPr>
        <p:txBody>
          <a:bodyPr wrap="none">
            <a:spAutoFit/>
          </a:bodyPr>
          <a:lstStyle/>
          <a:p>
            <a:r>
              <a:rPr lang="en-US" dirty="0" smtClean="0"/>
              <a:t>Option 2:</a:t>
            </a:r>
            <a:endParaRPr lang="en-US" dirty="0"/>
          </a:p>
        </p:txBody>
      </p:sp>
    </p:spTree>
    <p:extLst>
      <p:ext uri="{BB962C8B-B14F-4D97-AF65-F5344CB8AC3E}">
        <p14:creationId xmlns:p14="http://schemas.microsoft.com/office/powerpoint/2010/main" val="75902210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512064" y="1439655"/>
            <a:ext cx="8119872" cy="2554545"/>
          </a:xfrm>
        </p:spPr>
        <p:txBody>
          <a:bodyPr/>
          <a:lstStyle/>
          <a:p>
            <a:r>
              <a:rPr lang="en-US" dirty="0"/>
              <a:t>Selection of appropriate assay format is crucial for the detection of all anti-ADC immune responses</a:t>
            </a:r>
          </a:p>
          <a:p>
            <a:r>
              <a:rPr lang="en-US" dirty="0"/>
              <a:t>Characterization </a:t>
            </a:r>
            <a:r>
              <a:rPr lang="en-US" dirty="0" smtClean="0"/>
              <a:t>is recommended </a:t>
            </a:r>
            <a:r>
              <a:rPr lang="en-US" dirty="0"/>
              <a:t>for anti-ADC positive </a:t>
            </a:r>
            <a:r>
              <a:rPr lang="en-US" dirty="0" smtClean="0"/>
              <a:t>subjects:</a:t>
            </a:r>
            <a:endParaRPr lang="en-US" dirty="0"/>
          </a:p>
          <a:p>
            <a:pPr lvl="1"/>
            <a:r>
              <a:rPr lang="en-US" dirty="0" err="1"/>
              <a:t>Epitope</a:t>
            </a:r>
            <a:r>
              <a:rPr lang="en-US" dirty="0"/>
              <a:t> mapping</a:t>
            </a:r>
          </a:p>
          <a:p>
            <a:pPr lvl="1"/>
            <a:r>
              <a:rPr lang="en-US" dirty="0"/>
              <a:t>Neutralizing </a:t>
            </a:r>
            <a:r>
              <a:rPr lang="en-US" dirty="0" smtClean="0"/>
              <a:t>ability</a:t>
            </a:r>
            <a:endParaRPr lang="en-US" dirty="0"/>
          </a:p>
        </p:txBody>
      </p:sp>
      <p:sp>
        <p:nvSpPr>
          <p:cNvPr id="4" name="Rectangle 36"/>
          <p:cNvSpPr>
            <a:spLocks noChangeArrowheads="1"/>
          </p:cNvSpPr>
          <p:nvPr/>
        </p:nvSpPr>
        <p:spPr bwMode="gray">
          <a:xfrm>
            <a:off x="544662" y="4603866"/>
            <a:ext cx="8116887" cy="1018179"/>
          </a:xfrm>
          <a:prstGeom prst="rect">
            <a:avLst/>
          </a:prstGeom>
          <a:solidFill>
            <a:schemeClr val="accent1"/>
          </a:solidFill>
          <a:ln w="6350" algn="ctr">
            <a:noFill/>
            <a:miter lim="800000"/>
            <a:headEnd/>
            <a:tailEnd/>
          </a:ln>
          <a:effectLst>
            <a:outerShdw blurRad="50800" dist="25400" dir="5400000" algn="t" rotWithShape="0">
              <a:prstClr val="black">
                <a:alpha val="40000"/>
              </a:prstClr>
            </a:outerShdw>
          </a:effectLst>
        </p:spPr>
        <p:txBody>
          <a:bodyPr wrap="none" anchor="ctr"/>
          <a:lstStyle/>
          <a:p>
            <a:pPr algn="ctr"/>
            <a:r>
              <a:rPr lang="en-US" sz="2200" dirty="0" smtClean="0">
                <a:solidFill>
                  <a:schemeClr val="bg1"/>
                </a:solidFill>
              </a:rPr>
              <a:t>Robust immunogenicity monitoring strategy is required due to </a:t>
            </a:r>
          </a:p>
          <a:p>
            <a:pPr algn="ctr"/>
            <a:r>
              <a:rPr lang="en-US" sz="2200" dirty="0" smtClean="0">
                <a:solidFill>
                  <a:schemeClr val="bg1"/>
                </a:solidFill>
              </a:rPr>
              <a:t>potential safety / toxicity consequences </a:t>
            </a:r>
          </a:p>
        </p:txBody>
      </p:sp>
    </p:spTree>
    <p:extLst>
      <p:ext uri="{BB962C8B-B14F-4D97-AF65-F5344CB8AC3E}">
        <p14:creationId xmlns:p14="http://schemas.microsoft.com/office/powerpoint/2010/main" val="294607042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512064" y="1280159"/>
            <a:ext cx="8119872" cy="4524315"/>
          </a:xfrm>
        </p:spPr>
        <p:txBody>
          <a:bodyPr/>
          <a:lstStyle/>
          <a:p>
            <a:pPr marL="0" indent="0">
              <a:buNone/>
            </a:pPr>
            <a:r>
              <a:rPr lang="en-US" dirty="0" smtClean="0"/>
              <a:t>One of the challenges with novel protein therapeutics including </a:t>
            </a:r>
            <a:r>
              <a:rPr lang="en-US" dirty="0" err="1" smtClean="0"/>
              <a:t>pegylated</a:t>
            </a:r>
            <a:r>
              <a:rPr lang="en-US" dirty="0" smtClean="0"/>
              <a:t> compounds, glycosylated compounds, and antibody-drug conjugates, is understanding how the human immune system will respond.  As we advance more of these novel therapeutics we will have the opportunity, through careful characterization of antibodies that are generated, to better understand how to produce less immunogenic compounds.  This could result in future generations of therapeutic proteins that can offer even better options for physicians and patients than are currently available.</a:t>
            </a:r>
            <a:endParaRPr lang="en-US" dirty="0"/>
          </a:p>
        </p:txBody>
      </p:sp>
    </p:spTree>
    <p:extLst>
      <p:ext uri="{BB962C8B-B14F-4D97-AF65-F5344CB8AC3E}">
        <p14:creationId xmlns:p14="http://schemas.microsoft.com/office/powerpoint/2010/main" val="384541509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12064" y="1280159"/>
            <a:ext cx="8119872" cy="4524315"/>
          </a:xfrm>
        </p:spPr>
        <p:txBody>
          <a:bodyPr/>
          <a:lstStyle/>
          <a:p>
            <a:r>
              <a:rPr lang="en-US" dirty="0" smtClean="0"/>
              <a:t>Patients can benefit from novel therapeutics</a:t>
            </a:r>
          </a:p>
          <a:p>
            <a:pPr lvl="1"/>
            <a:r>
              <a:rPr lang="en-US" dirty="0" smtClean="0"/>
              <a:t>Improved efficacy</a:t>
            </a:r>
          </a:p>
          <a:p>
            <a:pPr lvl="1"/>
            <a:r>
              <a:rPr lang="en-US" dirty="0" smtClean="0"/>
              <a:t>Reduced dosing</a:t>
            </a:r>
          </a:p>
          <a:p>
            <a:pPr lvl="1"/>
            <a:r>
              <a:rPr lang="en-US" dirty="0" smtClean="0"/>
              <a:t>Unmet medical needs</a:t>
            </a:r>
          </a:p>
          <a:p>
            <a:r>
              <a:rPr lang="en-US" dirty="0" smtClean="0"/>
              <a:t>Immunogenicity assessment will continue to be important to support these novel therapeutics</a:t>
            </a:r>
          </a:p>
          <a:p>
            <a:pPr lvl="1"/>
            <a:r>
              <a:rPr lang="en-US" dirty="0" smtClean="0"/>
              <a:t>Risk-based strategy for assessment</a:t>
            </a:r>
          </a:p>
          <a:p>
            <a:pPr lvl="1"/>
            <a:r>
              <a:rPr lang="en-US" dirty="0" smtClean="0"/>
              <a:t>Characterization to better understand the mechanics of the immune response</a:t>
            </a:r>
          </a:p>
          <a:p>
            <a:pPr lvl="1"/>
            <a:r>
              <a:rPr lang="en-US" dirty="0" smtClean="0"/>
              <a:t>Continue to develop safer and more efficacious protein therapeutics</a:t>
            </a:r>
            <a:endParaRPr lang="en-US" dirty="0"/>
          </a:p>
        </p:txBody>
      </p:sp>
    </p:spTree>
    <p:extLst>
      <p:ext uri="{BB962C8B-B14F-4D97-AF65-F5344CB8AC3E}">
        <p14:creationId xmlns:p14="http://schemas.microsoft.com/office/powerpoint/2010/main" val="160129137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1" name="Object 3"/>
          <p:cNvGraphicFramePr>
            <a:graphicFrameLocks noChangeAspect="1"/>
          </p:cNvGraphicFramePr>
          <p:nvPr/>
        </p:nvGraphicFramePr>
        <p:xfrm>
          <a:off x="4267200" y="1828800"/>
          <a:ext cx="4876800" cy="4596675"/>
        </p:xfrm>
        <a:graphic>
          <a:graphicData uri="http://schemas.openxmlformats.org/presentationml/2006/ole">
            <mc:AlternateContent xmlns:mc="http://schemas.openxmlformats.org/markup-compatibility/2006">
              <mc:Choice xmlns:v="urn:schemas-microsoft-com:vml" Requires="v">
                <p:oleObj spid="_x0000_s1028" name="Photo Editor Photo" r:id="rId3" imgW="2866667" imgH="4285714" progId="">
                  <p:embed/>
                </p:oleObj>
              </mc:Choice>
              <mc:Fallback>
                <p:oleObj name="Photo Editor Photo" r:id="rId3" imgW="2866667" imgH="4285714"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795" t="41302" r="4912"/>
                      <a:stretch>
                        <a:fillRect/>
                      </a:stretch>
                    </p:blipFill>
                    <p:spPr bwMode="auto">
                      <a:xfrm>
                        <a:off x="4267200" y="1828800"/>
                        <a:ext cx="4876800" cy="4596675"/>
                      </a:xfrm>
                      <a:prstGeom prst="rect">
                        <a:avLst/>
                      </a:prstGeom>
                      <a:noFill/>
                      <a:ln w="9525">
                        <a:solidFill>
                          <a:srgbClr val="063DE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572" name="Text Box 4"/>
          <p:cNvSpPr txBox="1">
            <a:spLocks noChangeArrowheads="1"/>
          </p:cNvSpPr>
          <p:nvPr/>
        </p:nvSpPr>
        <p:spPr bwMode="auto">
          <a:xfrm>
            <a:off x="4418377" y="1120914"/>
            <a:ext cx="4642874" cy="707886"/>
          </a:xfrm>
          <a:prstGeom prst="rect">
            <a:avLst/>
          </a:prstGeom>
          <a:noFill/>
          <a:ln w="9525">
            <a:noFill/>
            <a:miter lim="800000"/>
            <a:headEnd/>
            <a:tailEnd/>
          </a:ln>
          <a:effectLst/>
        </p:spPr>
        <p:txBody>
          <a:bodyPr wrap="none">
            <a:spAutoFit/>
          </a:bodyPr>
          <a:lstStyle/>
          <a:p>
            <a:r>
              <a:rPr lang="en-US" sz="2000" dirty="0" smtClean="0">
                <a:solidFill>
                  <a:srgbClr val="063DE8"/>
                </a:solidFill>
                <a:latin typeface="Times New Roman" pitchFamily="18" charset="0"/>
              </a:rPr>
              <a:t>And of Course…</a:t>
            </a:r>
          </a:p>
          <a:p>
            <a:r>
              <a:rPr lang="en-US" sz="2000" dirty="0" smtClean="0">
                <a:solidFill>
                  <a:srgbClr val="063DE8"/>
                </a:solidFill>
                <a:latin typeface="Times New Roman" pitchFamily="18" charset="0"/>
              </a:rPr>
              <a:t>Amgen’s </a:t>
            </a:r>
            <a:r>
              <a:rPr lang="en-US" sz="2000" dirty="0">
                <a:solidFill>
                  <a:srgbClr val="063DE8"/>
                </a:solidFill>
                <a:latin typeface="Times New Roman" pitchFamily="18" charset="0"/>
              </a:rPr>
              <a:t>Clinical Immunology Department</a:t>
            </a:r>
          </a:p>
        </p:txBody>
      </p:sp>
      <p:sp>
        <p:nvSpPr>
          <p:cNvPr id="109573" name="Rectangle 5"/>
          <p:cNvSpPr>
            <a:spLocks noGrp="1" noChangeArrowheads="1"/>
          </p:cNvSpPr>
          <p:nvPr>
            <p:ph type="title"/>
          </p:nvPr>
        </p:nvSpPr>
        <p:spPr/>
        <p:txBody>
          <a:bodyPr/>
          <a:lstStyle/>
          <a:p>
            <a:r>
              <a:rPr lang="en-US"/>
              <a:t>Acknowledgements</a:t>
            </a:r>
          </a:p>
        </p:txBody>
      </p:sp>
      <p:sp>
        <p:nvSpPr>
          <p:cNvPr id="6" name="TextBox 5"/>
          <p:cNvSpPr txBox="1"/>
          <p:nvPr/>
        </p:nvSpPr>
        <p:spPr>
          <a:xfrm>
            <a:off x="533400" y="1828800"/>
            <a:ext cx="3352800" cy="1631216"/>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Special Thank You to:</a:t>
            </a:r>
          </a:p>
          <a:p>
            <a:pPr algn="l"/>
            <a:endParaRPr lang="en-US" sz="2000" dirty="0" smtClean="0">
              <a:latin typeface="Times New Roman" pitchFamily="18" charset="0"/>
              <a:cs typeface="Times New Roman" pitchFamily="18" charset="0"/>
            </a:endParaRPr>
          </a:p>
          <a:p>
            <a:pPr algn="l"/>
            <a:r>
              <a:rPr lang="en-US" sz="2000" dirty="0" smtClean="0">
                <a:latin typeface="Times New Roman" pitchFamily="18" charset="0"/>
                <a:cs typeface="Times New Roman" pitchFamily="18" charset="0"/>
              </a:rPr>
              <a:t>Dr. </a:t>
            </a:r>
            <a:r>
              <a:rPr lang="en-US" sz="2000" dirty="0" smtClean="0">
                <a:latin typeface="Times New Roman" pitchFamily="18" charset="0"/>
                <a:cs typeface="Times New Roman" pitchFamily="18" charset="0"/>
              </a:rPr>
              <a:t>Mike Moxness</a:t>
            </a:r>
          </a:p>
          <a:p>
            <a:pPr algn="l"/>
            <a:r>
              <a:rPr lang="en-US" sz="2000" dirty="0" smtClean="0">
                <a:latin typeface="Times New Roman" pitchFamily="18" charset="0"/>
                <a:cs typeface="Times New Roman" pitchFamily="18" charset="0"/>
              </a:rPr>
              <a:t>Dr. Marta Starcevic</a:t>
            </a:r>
          </a:p>
          <a:p>
            <a:pPr algn="l"/>
            <a:r>
              <a:rPr lang="en-US" sz="2000" dirty="0" smtClean="0">
                <a:latin typeface="Times New Roman" pitchFamily="18" charset="0"/>
                <a:cs typeface="Times New Roman" pitchFamily="18" charset="0"/>
              </a:rPr>
              <a:t>Dr. Naren Chirmule</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252954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Generation Protein Therapeutics</a:t>
            </a:r>
            <a:endParaRPr lang="en-US" dirty="0"/>
          </a:p>
        </p:txBody>
      </p:sp>
      <p:sp>
        <p:nvSpPr>
          <p:cNvPr id="3" name="Content Placeholder 2"/>
          <p:cNvSpPr>
            <a:spLocks noGrp="1"/>
          </p:cNvSpPr>
          <p:nvPr>
            <p:ph idx="1"/>
          </p:nvPr>
        </p:nvSpPr>
        <p:spPr>
          <a:xfrm>
            <a:off x="512064" y="1280159"/>
            <a:ext cx="8119872" cy="2646878"/>
          </a:xfrm>
        </p:spPr>
        <p:txBody>
          <a:bodyPr/>
          <a:lstStyle/>
          <a:p>
            <a:r>
              <a:rPr lang="en-US" dirty="0" smtClean="0"/>
              <a:t>Longer Half Life to Support Less </a:t>
            </a:r>
            <a:r>
              <a:rPr lang="en-US" dirty="0"/>
              <a:t>F</a:t>
            </a:r>
            <a:r>
              <a:rPr lang="en-US" dirty="0" smtClean="0"/>
              <a:t>requent </a:t>
            </a:r>
            <a:r>
              <a:rPr lang="en-US" dirty="0"/>
              <a:t>D</a:t>
            </a:r>
            <a:r>
              <a:rPr lang="en-US" dirty="0" smtClean="0"/>
              <a:t>osing</a:t>
            </a:r>
          </a:p>
          <a:p>
            <a:pPr lvl="1"/>
            <a:r>
              <a:rPr lang="en-US" dirty="0" err="1" smtClean="0"/>
              <a:t>Pegylation</a:t>
            </a:r>
            <a:endParaRPr lang="en-US" dirty="0" smtClean="0"/>
          </a:p>
          <a:p>
            <a:pPr lvl="1"/>
            <a:r>
              <a:rPr lang="en-US" dirty="0" smtClean="0"/>
              <a:t>Increased glycosylation</a:t>
            </a:r>
          </a:p>
          <a:p>
            <a:r>
              <a:rPr lang="en-US" dirty="0" smtClean="0"/>
              <a:t>Novel Modalities</a:t>
            </a:r>
          </a:p>
          <a:p>
            <a:pPr lvl="1"/>
            <a:r>
              <a:rPr lang="en-US" dirty="0" smtClean="0"/>
              <a:t>Antibody-drug conjugates</a:t>
            </a:r>
          </a:p>
          <a:p>
            <a:pPr lvl="1"/>
            <a:r>
              <a:rPr lang="en-US" dirty="0" smtClean="0"/>
              <a:t>Bi-specific proteins</a:t>
            </a:r>
            <a:endParaRPr lang="en-US" dirty="0"/>
          </a:p>
        </p:txBody>
      </p:sp>
    </p:spTree>
    <p:extLst>
      <p:ext uri="{BB962C8B-B14F-4D97-AF65-F5344CB8AC3E}">
        <p14:creationId xmlns:p14="http://schemas.microsoft.com/office/powerpoint/2010/main" val="215549622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Immunogenicity Challenges Presented by New Modalities</a:t>
            </a:r>
            <a:endParaRPr lang="en-US" dirty="0"/>
          </a:p>
        </p:txBody>
      </p:sp>
      <p:sp>
        <p:nvSpPr>
          <p:cNvPr id="3" name="Content Placeholder 2"/>
          <p:cNvSpPr>
            <a:spLocks noGrp="1"/>
          </p:cNvSpPr>
          <p:nvPr>
            <p:ph idx="1"/>
          </p:nvPr>
        </p:nvSpPr>
        <p:spPr>
          <a:xfrm>
            <a:off x="512064" y="1280159"/>
            <a:ext cx="8119872" cy="2539157"/>
          </a:xfrm>
        </p:spPr>
        <p:txBody>
          <a:bodyPr/>
          <a:lstStyle/>
          <a:p>
            <a:r>
              <a:rPr lang="en-US" dirty="0" err="1" smtClean="0"/>
              <a:t>Pegylated</a:t>
            </a:r>
            <a:r>
              <a:rPr lang="en-US" dirty="0" smtClean="0"/>
              <a:t> or Glycosylated Proteins</a:t>
            </a:r>
          </a:p>
          <a:p>
            <a:pPr lvl="1"/>
            <a:r>
              <a:rPr lang="en-US" dirty="0" smtClean="0"/>
              <a:t>ADA could be directed against PEG or </a:t>
            </a:r>
            <a:r>
              <a:rPr lang="en-US" dirty="0" smtClean="0"/>
              <a:t>glycosylation</a:t>
            </a:r>
          </a:p>
          <a:p>
            <a:pPr lvl="1"/>
            <a:r>
              <a:rPr lang="en-US" dirty="0" smtClean="0"/>
              <a:t>Pre-existing antibodies</a:t>
            </a:r>
            <a:endParaRPr lang="en-US" dirty="0" smtClean="0"/>
          </a:p>
          <a:p>
            <a:pPr lvl="1"/>
            <a:r>
              <a:rPr lang="en-US" dirty="0" smtClean="0"/>
              <a:t>May need to characterize epitopes recognized by ADA</a:t>
            </a:r>
          </a:p>
          <a:p>
            <a:pPr lvl="1"/>
            <a:r>
              <a:rPr lang="en-US" dirty="0" smtClean="0"/>
              <a:t>Could ADA be formed that only bind to original drug?</a:t>
            </a:r>
          </a:p>
          <a:p>
            <a:pPr lvl="1"/>
            <a:r>
              <a:rPr lang="en-US" dirty="0" smtClean="0"/>
              <a:t>Risk-based ADA testing </a:t>
            </a:r>
            <a:r>
              <a:rPr lang="en-US" dirty="0" smtClean="0"/>
              <a:t>strategy</a:t>
            </a:r>
            <a:endParaRPr lang="en-US" dirty="0" smtClean="0"/>
          </a:p>
        </p:txBody>
      </p:sp>
      <p:sp>
        <p:nvSpPr>
          <p:cNvPr id="4" name="Freeform 3"/>
          <p:cNvSpPr/>
          <p:nvPr/>
        </p:nvSpPr>
        <p:spPr bwMode="gray">
          <a:xfrm>
            <a:off x="1591294" y="4251174"/>
            <a:ext cx="2721910" cy="1733990"/>
          </a:xfrm>
          <a:custGeom>
            <a:avLst/>
            <a:gdLst>
              <a:gd name="connsiteX0" fmla="*/ 902524 w 2721910"/>
              <a:gd name="connsiteY0" fmla="*/ 380203 h 1733990"/>
              <a:gd name="connsiteX1" fmla="*/ 902524 w 2721910"/>
              <a:gd name="connsiteY1" fmla="*/ 380203 h 1733990"/>
              <a:gd name="connsiteX2" fmla="*/ 807522 w 2721910"/>
              <a:gd name="connsiteY2" fmla="*/ 332701 h 1733990"/>
              <a:gd name="connsiteX3" fmla="*/ 724394 w 2721910"/>
              <a:gd name="connsiteY3" fmla="*/ 320826 h 1733990"/>
              <a:gd name="connsiteX4" fmla="*/ 332509 w 2721910"/>
              <a:gd name="connsiteY4" fmla="*/ 332701 h 1733990"/>
              <a:gd name="connsiteX5" fmla="*/ 273132 w 2721910"/>
              <a:gd name="connsiteY5" fmla="*/ 368327 h 1733990"/>
              <a:gd name="connsiteX6" fmla="*/ 213755 w 2721910"/>
              <a:gd name="connsiteY6" fmla="*/ 392078 h 1733990"/>
              <a:gd name="connsiteX7" fmla="*/ 142503 w 2721910"/>
              <a:gd name="connsiteY7" fmla="*/ 475205 h 1733990"/>
              <a:gd name="connsiteX8" fmla="*/ 83127 w 2721910"/>
              <a:gd name="connsiteY8" fmla="*/ 582083 h 1733990"/>
              <a:gd name="connsiteX9" fmla="*/ 47501 w 2721910"/>
              <a:gd name="connsiteY9" fmla="*/ 665210 h 1733990"/>
              <a:gd name="connsiteX10" fmla="*/ 11875 w 2721910"/>
              <a:gd name="connsiteY10" fmla="*/ 772088 h 1733990"/>
              <a:gd name="connsiteX11" fmla="*/ 0 w 2721910"/>
              <a:gd name="connsiteY11" fmla="*/ 831465 h 1733990"/>
              <a:gd name="connsiteX12" fmla="*/ 11875 w 2721910"/>
              <a:gd name="connsiteY12" fmla="*/ 1021470 h 1733990"/>
              <a:gd name="connsiteX13" fmla="*/ 35625 w 2721910"/>
              <a:gd name="connsiteY13" fmla="*/ 1068971 h 1733990"/>
              <a:gd name="connsiteX14" fmla="*/ 83127 w 2721910"/>
              <a:gd name="connsiteY14" fmla="*/ 1175849 h 1733990"/>
              <a:gd name="connsiteX15" fmla="*/ 130628 w 2721910"/>
              <a:gd name="connsiteY15" fmla="*/ 1247101 h 1733990"/>
              <a:gd name="connsiteX16" fmla="*/ 225631 w 2721910"/>
              <a:gd name="connsiteY16" fmla="*/ 1389605 h 1733990"/>
              <a:gd name="connsiteX17" fmla="*/ 249381 w 2721910"/>
              <a:gd name="connsiteY17" fmla="*/ 1425231 h 1733990"/>
              <a:gd name="connsiteX18" fmla="*/ 368135 w 2721910"/>
              <a:gd name="connsiteY18" fmla="*/ 1496483 h 1733990"/>
              <a:gd name="connsiteX19" fmla="*/ 403761 w 2721910"/>
              <a:gd name="connsiteY19" fmla="*/ 1508358 h 1733990"/>
              <a:gd name="connsiteX20" fmla="*/ 439387 w 2721910"/>
              <a:gd name="connsiteY20" fmla="*/ 1532109 h 1733990"/>
              <a:gd name="connsiteX21" fmla="*/ 605641 w 2721910"/>
              <a:gd name="connsiteY21" fmla="*/ 1555860 h 1733990"/>
              <a:gd name="connsiteX22" fmla="*/ 760020 w 2721910"/>
              <a:gd name="connsiteY22" fmla="*/ 1579610 h 1733990"/>
              <a:gd name="connsiteX23" fmla="*/ 843148 w 2721910"/>
              <a:gd name="connsiteY23" fmla="*/ 1603361 h 1733990"/>
              <a:gd name="connsiteX24" fmla="*/ 878774 w 2721910"/>
              <a:gd name="connsiteY24" fmla="*/ 1615236 h 1733990"/>
              <a:gd name="connsiteX25" fmla="*/ 938150 w 2721910"/>
              <a:gd name="connsiteY25" fmla="*/ 1627112 h 1733990"/>
              <a:gd name="connsiteX26" fmla="*/ 997527 w 2721910"/>
              <a:gd name="connsiteY26" fmla="*/ 1650862 h 1733990"/>
              <a:gd name="connsiteX27" fmla="*/ 1080654 w 2721910"/>
              <a:gd name="connsiteY27" fmla="*/ 1674613 h 1733990"/>
              <a:gd name="connsiteX28" fmla="*/ 1223158 w 2721910"/>
              <a:gd name="connsiteY28" fmla="*/ 1686488 h 1733990"/>
              <a:gd name="connsiteX29" fmla="*/ 1294410 w 2721910"/>
              <a:gd name="connsiteY29" fmla="*/ 1698364 h 1733990"/>
              <a:gd name="connsiteX30" fmla="*/ 1341911 w 2721910"/>
              <a:gd name="connsiteY30" fmla="*/ 1710239 h 1733990"/>
              <a:gd name="connsiteX31" fmla="*/ 1413163 w 2721910"/>
              <a:gd name="connsiteY31" fmla="*/ 1722114 h 1733990"/>
              <a:gd name="connsiteX32" fmla="*/ 1472540 w 2721910"/>
              <a:gd name="connsiteY32" fmla="*/ 1733990 h 1733990"/>
              <a:gd name="connsiteX33" fmla="*/ 1543792 w 2721910"/>
              <a:gd name="connsiteY33" fmla="*/ 1722114 h 1733990"/>
              <a:gd name="connsiteX34" fmla="*/ 1626919 w 2721910"/>
              <a:gd name="connsiteY34" fmla="*/ 1615236 h 1733990"/>
              <a:gd name="connsiteX35" fmla="*/ 1650670 w 2721910"/>
              <a:gd name="connsiteY35" fmla="*/ 1579610 h 1733990"/>
              <a:gd name="connsiteX36" fmla="*/ 1674420 w 2721910"/>
              <a:gd name="connsiteY36" fmla="*/ 1543984 h 1733990"/>
              <a:gd name="connsiteX37" fmla="*/ 1710046 w 2721910"/>
              <a:gd name="connsiteY37" fmla="*/ 1425231 h 1733990"/>
              <a:gd name="connsiteX38" fmla="*/ 1733797 w 2721910"/>
              <a:gd name="connsiteY38" fmla="*/ 1389605 h 1733990"/>
              <a:gd name="connsiteX39" fmla="*/ 1745672 w 2721910"/>
              <a:gd name="connsiteY39" fmla="*/ 1318353 h 1733990"/>
              <a:gd name="connsiteX40" fmla="*/ 1769423 w 2721910"/>
              <a:gd name="connsiteY40" fmla="*/ 1282727 h 1733990"/>
              <a:gd name="connsiteX41" fmla="*/ 1805049 w 2721910"/>
              <a:gd name="connsiteY41" fmla="*/ 1223351 h 1733990"/>
              <a:gd name="connsiteX42" fmla="*/ 1840675 w 2721910"/>
              <a:gd name="connsiteY42" fmla="*/ 1116473 h 1733990"/>
              <a:gd name="connsiteX43" fmla="*/ 1888176 w 2721910"/>
              <a:gd name="connsiteY43" fmla="*/ 973969 h 1733990"/>
              <a:gd name="connsiteX44" fmla="*/ 1900051 w 2721910"/>
              <a:gd name="connsiteY44" fmla="*/ 914592 h 1733990"/>
              <a:gd name="connsiteX45" fmla="*/ 1935677 w 2721910"/>
              <a:gd name="connsiteY45" fmla="*/ 819590 h 1733990"/>
              <a:gd name="connsiteX46" fmla="*/ 1995054 w 2721910"/>
              <a:gd name="connsiteY46" fmla="*/ 712712 h 1733990"/>
              <a:gd name="connsiteX47" fmla="*/ 2018805 w 2721910"/>
              <a:gd name="connsiteY47" fmla="*/ 677086 h 1733990"/>
              <a:gd name="connsiteX48" fmla="*/ 2125683 w 2721910"/>
              <a:gd name="connsiteY48" fmla="*/ 617709 h 1733990"/>
              <a:gd name="connsiteX49" fmla="*/ 2173184 w 2721910"/>
              <a:gd name="connsiteY49" fmla="*/ 593958 h 1733990"/>
              <a:gd name="connsiteX50" fmla="*/ 2208810 w 2721910"/>
              <a:gd name="connsiteY50" fmla="*/ 570208 h 1733990"/>
              <a:gd name="connsiteX51" fmla="*/ 2291937 w 2721910"/>
              <a:gd name="connsiteY51" fmla="*/ 558332 h 1733990"/>
              <a:gd name="connsiteX52" fmla="*/ 2410690 w 2721910"/>
              <a:gd name="connsiteY52" fmla="*/ 510831 h 1733990"/>
              <a:gd name="connsiteX53" fmla="*/ 2470067 w 2721910"/>
              <a:gd name="connsiteY53" fmla="*/ 498956 h 1733990"/>
              <a:gd name="connsiteX54" fmla="*/ 2553194 w 2721910"/>
              <a:gd name="connsiteY54" fmla="*/ 475205 h 1733990"/>
              <a:gd name="connsiteX55" fmla="*/ 2612571 w 2721910"/>
              <a:gd name="connsiteY55" fmla="*/ 439579 h 1733990"/>
              <a:gd name="connsiteX56" fmla="*/ 2648197 w 2721910"/>
              <a:gd name="connsiteY56" fmla="*/ 415829 h 1733990"/>
              <a:gd name="connsiteX57" fmla="*/ 2695698 w 2721910"/>
              <a:gd name="connsiteY57" fmla="*/ 392078 h 1733990"/>
              <a:gd name="connsiteX58" fmla="*/ 2636322 w 2721910"/>
              <a:gd name="connsiteY58" fmla="*/ 273325 h 1733990"/>
              <a:gd name="connsiteX59" fmla="*/ 2446316 w 2721910"/>
              <a:gd name="connsiteY59" fmla="*/ 130821 h 1733990"/>
              <a:gd name="connsiteX60" fmla="*/ 2410690 w 2721910"/>
              <a:gd name="connsiteY60" fmla="*/ 118945 h 1733990"/>
              <a:gd name="connsiteX61" fmla="*/ 2280062 w 2721910"/>
              <a:gd name="connsiteY61" fmla="*/ 47694 h 1733990"/>
              <a:gd name="connsiteX62" fmla="*/ 2244436 w 2721910"/>
              <a:gd name="connsiteY62" fmla="*/ 35818 h 1733990"/>
              <a:gd name="connsiteX63" fmla="*/ 2113807 w 2721910"/>
              <a:gd name="connsiteY63" fmla="*/ 12068 h 1733990"/>
              <a:gd name="connsiteX64" fmla="*/ 1840675 w 2721910"/>
              <a:gd name="connsiteY64" fmla="*/ 23943 h 1733990"/>
              <a:gd name="connsiteX65" fmla="*/ 1828800 w 2721910"/>
              <a:gd name="connsiteY65" fmla="*/ 190197 h 1733990"/>
              <a:gd name="connsiteX66" fmla="*/ 1805049 w 2721910"/>
              <a:gd name="connsiteY66" fmla="*/ 225823 h 1733990"/>
              <a:gd name="connsiteX67" fmla="*/ 1733797 w 2721910"/>
              <a:gd name="connsiteY67" fmla="*/ 273325 h 1733990"/>
              <a:gd name="connsiteX68" fmla="*/ 1698171 w 2721910"/>
              <a:gd name="connsiteY68" fmla="*/ 308951 h 1733990"/>
              <a:gd name="connsiteX69" fmla="*/ 1603168 w 2721910"/>
              <a:gd name="connsiteY69" fmla="*/ 332701 h 1733990"/>
              <a:gd name="connsiteX70" fmla="*/ 1508166 w 2721910"/>
              <a:gd name="connsiteY70" fmla="*/ 368327 h 1733990"/>
              <a:gd name="connsiteX71" fmla="*/ 890649 w 2721910"/>
              <a:gd name="connsiteY71" fmla="*/ 380203 h 1733990"/>
              <a:gd name="connsiteX72" fmla="*/ 819397 w 2721910"/>
              <a:gd name="connsiteY72" fmla="*/ 344577 h 1733990"/>
              <a:gd name="connsiteX73" fmla="*/ 783771 w 2721910"/>
              <a:gd name="connsiteY73" fmla="*/ 297075 h 1733990"/>
              <a:gd name="connsiteX74" fmla="*/ 831272 w 2721910"/>
              <a:gd name="connsiteY74" fmla="*/ 344577 h 1733990"/>
              <a:gd name="connsiteX75" fmla="*/ 855023 w 2721910"/>
              <a:gd name="connsiteY75" fmla="*/ 344577 h 173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21910" h="1733990">
                <a:moveTo>
                  <a:pt x="902524" y="380203"/>
                </a:moveTo>
                <a:lnTo>
                  <a:pt x="902524" y="380203"/>
                </a:lnTo>
                <a:cubicBezTo>
                  <a:pt x="870857" y="364369"/>
                  <a:pt x="841110" y="343897"/>
                  <a:pt x="807522" y="332701"/>
                </a:cubicBezTo>
                <a:cubicBezTo>
                  <a:pt x="780968" y="323850"/>
                  <a:pt x="752385" y="320826"/>
                  <a:pt x="724394" y="320826"/>
                </a:cubicBezTo>
                <a:cubicBezTo>
                  <a:pt x="593706" y="320826"/>
                  <a:pt x="463137" y="328743"/>
                  <a:pt x="332509" y="332701"/>
                </a:cubicBezTo>
                <a:cubicBezTo>
                  <a:pt x="312717" y="344576"/>
                  <a:pt x="293777" y="358005"/>
                  <a:pt x="273132" y="368327"/>
                </a:cubicBezTo>
                <a:cubicBezTo>
                  <a:pt x="254065" y="377860"/>
                  <a:pt x="231832" y="380780"/>
                  <a:pt x="213755" y="392078"/>
                </a:cubicBezTo>
                <a:cubicBezTo>
                  <a:pt x="192787" y="405183"/>
                  <a:pt x="154438" y="457303"/>
                  <a:pt x="142503" y="475205"/>
                </a:cubicBezTo>
                <a:cubicBezTo>
                  <a:pt x="124484" y="502233"/>
                  <a:pt x="96710" y="550389"/>
                  <a:pt x="83127" y="582083"/>
                </a:cubicBezTo>
                <a:cubicBezTo>
                  <a:pt x="30707" y="704396"/>
                  <a:pt x="126269" y="507671"/>
                  <a:pt x="47501" y="665210"/>
                </a:cubicBezTo>
                <a:cubicBezTo>
                  <a:pt x="13463" y="835390"/>
                  <a:pt x="61043" y="624579"/>
                  <a:pt x="11875" y="772088"/>
                </a:cubicBezTo>
                <a:cubicBezTo>
                  <a:pt x="5492" y="791237"/>
                  <a:pt x="3958" y="811673"/>
                  <a:pt x="0" y="831465"/>
                </a:cubicBezTo>
                <a:cubicBezTo>
                  <a:pt x="3958" y="894800"/>
                  <a:pt x="2462" y="958713"/>
                  <a:pt x="11875" y="1021470"/>
                </a:cubicBezTo>
                <a:cubicBezTo>
                  <a:pt x="14501" y="1038977"/>
                  <a:pt x="28435" y="1052794"/>
                  <a:pt x="35625" y="1068971"/>
                </a:cubicBezTo>
                <a:cubicBezTo>
                  <a:pt x="56045" y="1114917"/>
                  <a:pt x="58068" y="1134085"/>
                  <a:pt x="83127" y="1175849"/>
                </a:cubicBezTo>
                <a:cubicBezTo>
                  <a:pt x="97813" y="1200326"/>
                  <a:pt x="114794" y="1223350"/>
                  <a:pt x="130628" y="1247101"/>
                </a:cubicBezTo>
                <a:cubicBezTo>
                  <a:pt x="156775" y="1325544"/>
                  <a:pt x="134818" y="1272846"/>
                  <a:pt x="225631" y="1389605"/>
                </a:cubicBezTo>
                <a:cubicBezTo>
                  <a:pt x="234393" y="1400871"/>
                  <a:pt x="238640" y="1415833"/>
                  <a:pt x="249381" y="1425231"/>
                </a:cubicBezTo>
                <a:cubicBezTo>
                  <a:pt x="276395" y="1448868"/>
                  <a:pt x="331673" y="1480856"/>
                  <a:pt x="368135" y="1496483"/>
                </a:cubicBezTo>
                <a:cubicBezTo>
                  <a:pt x="379641" y="1501414"/>
                  <a:pt x="391886" y="1504400"/>
                  <a:pt x="403761" y="1508358"/>
                </a:cubicBezTo>
                <a:cubicBezTo>
                  <a:pt x="415636" y="1516275"/>
                  <a:pt x="426023" y="1527098"/>
                  <a:pt x="439387" y="1532109"/>
                </a:cubicBezTo>
                <a:cubicBezTo>
                  <a:pt x="471712" y="1544231"/>
                  <a:pt x="589165" y="1553801"/>
                  <a:pt x="605641" y="1555860"/>
                </a:cubicBezTo>
                <a:cubicBezTo>
                  <a:pt x="666769" y="1563501"/>
                  <a:pt x="700587" y="1569705"/>
                  <a:pt x="760020" y="1579610"/>
                </a:cubicBezTo>
                <a:cubicBezTo>
                  <a:pt x="845419" y="1608078"/>
                  <a:pt x="738794" y="1573547"/>
                  <a:pt x="843148" y="1603361"/>
                </a:cubicBezTo>
                <a:cubicBezTo>
                  <a:pt x="855184" y="1606800"/>
                  <a:pt x="866630" y="1612200"/>
                  <a:pt x="878774" y="1615236"/>
                </a:cubicBezTo>
                <a:cubicBezTo>
                  <a:pt x="898355" y="1620131"/>
                  <a:pt x="918817" y="1621312"/>
                  <a:pt x="938150" y="1627112"/>
                </a:cubicBezTo>
                <a:cubicBezTo>
                  <a:pt x="958568" y="1633237"/>
                  <a:pt x="977567" y="1643377"/>
                  <a:pt x="997527" y="1650862"/>
                </a:cubicBezTo>
                <a:cubicBezTo>
                  <a:pt x="1017250" y="1658258"/>
                  <a:pt x="1061932" y="1672273"/>
                  <a:pt x="1080654" y="1674613"/>
                </a:cubicBezTo>
                <a:cubicBezTo>
                  <a:pt x="1127952" y="1680525"/>
                  <a:pt x="1175657" y="1682530"/>
                  <a:pt x="1223158" y="1686488"/>
                </a:cubicBezTo>
                <a:cubicBezTo>
                  <a:pt x="1246909" y="1690447"/>
                  <a:pt x="1270799" y="1693642"/>
                  <a:pt x="1294410" y="1698364"/>
                </a:cubicBezTo>
                <a:cubicBezTo>
                  <a:pt x="1310414" y="1701565"/>
                  <a:pt x="1325907" y="1707038"/>
                  <a:pt x="1341911" y="1710239"/>
                </a:cubicBezTo>
                <a:cubicBezTo>
                  <a:pt x="1365522" y="1714961"/>
                  <a:pt x="1389473" y="1717807"/>
                  <a:pt x="1413163" y="1722114"/>
                </a:cubicBezTo>
                <a:cubicBezTo>
                  <a:pt x="1433022" y="1725725"/>
                  <a:pt x="1452748" y="1730031"/>
                  <a:pt x="1472540" y="1733990"/>
                </a:cubicBezTo>
                <a:cubicBezTo>
                  <a:pt x="1496291" y="1730031"/>
                  <a:pt x="1521789" y="1731893"/>
                  <a:pt x="1543792" y="1722114"/>
                </a:cubicBezTo>
                <a:cubicBezTo>
                  <a:pt x="1570229" y="1710364"/>
                  <a:pt x="1620027" y="1625574"/>
                  <a:pt x="1626919" y="1615236"/>
                </a:cubicBezTo>
                <a:lnTo>
                  <a:pt x="1650670" y="1579610"/>
                </a:lnTo>
                <a:lnTo>
                  <a:pt x="1674420" y="1543984"/>
                </a:lnTo>
                <a:cubicBezTo>
                  <a:pt x="1684289" y="1504511"/>
                  <a:pt x="1693528" y="1462396"/>
                  <a:pt x="1710046" y="1425231"/>
                </a:cubicBezTo>
                <a:cubicBezTo>
                  <a:pt x="1715843" y="1412189"/>
                  <a:pt x="1725880" y="1401480"/>
                  <a:pt x="1733797" y="1389605"/>
                </a:cubicBezTo>
                <a:cubicBezTo>
                  <a:pt x="1737755" y="1365854"/>
                  <a:pt x="1738058" y="1341196"/>
                  <a:pt x="1745672" y="1318353"/>
                </a:cubicBezTo>
                <a:cubicBezTo>
                  <a:pt x="1750185" y="1304813"/>
                  <a:pt x="1761859" y="1294830"/>
                  <a:pt x="1769423" y="1282727"/>
                </a:cubicBezTo>
                <a:cubicBezTo>
                  <a:pt x="1781656" y="1263154"/>
                  <a:pt x="1795957" y="1244566"/>
                  <a:pt x="1805049" y="1223351"/>
                </a:cubicBezTo>
                <a:cubicBezTo>
                  <a:pt x="1819842" y="1188834"/>
                  <a:pt x="1840675" y="1116473"/>
                  <a:pt x="1840675" y="1116473"/>
                </a:cubicBezTo>
                <a:cubicBezTo>
                  <a:pt x="1869085" y="889186"/>
                  <a:pt x="1824669" y="1116860"/>
                  <a:pt x="1888176" y="973969"/>
                </a:cubicBezTo>
                <a:cubicBezTo>
                  <a:pt x="1896374" y="955524"/>
                  <a:pt x="1895156" y="934174"/>
                  <a:pt x="1900051" y="914592"/>
                </a:cubicBezTo>
                <a:cubicBezTo>
                  <a:pt x="1905645" y="892215"/>
                  <a:pt x="1929455" y="833590"/>
                  <a:pt x="1935677" y="819590"/>
                </a:cubicBezTo>
                <a:cubicBezTo>
                  <a:pt x="1953126" y="780329"/>
                  <a:pt x="1971995" y="749607"/>
                  <a:pt x="1995054" y="712712"/>
                </a:cubicBezTo>
                <a:cubicBezTo>
                  <a:pt x="2002618" y="700609"/>
                  <a:pt x="2008713" y="687178"/>
                  <a:pt x="2018805" y="677086"/>
                </a:cubicBezTo>
                <a:cubicBezTo>
                  <a:pt x="2060086" y="635805"/>
                  <a:pt x="2072996" y="641126"/>
                  <a:pt x="2125683" y="617709"/>
                </a:cubicBezTo>
                <a:cubicBezTo>
                  <a:pt x="2141860" y="610519"/>
                  <a:pt x="2157814" y="602741"/>
                  <a:pt x="2173184" y="593958"/>
                </a:cubicBezTo>
                <a:cubicBezTo>
                  <a:pt x="2185576" y="586877"/>
                  <a:pt x="2195140" y="574309"/>
                  <a:pt x="2208810" y="570208"/>
                </a:cubicBezTo>
                <a:cubicBezTo>
                  <a:pt x="2235620" y="562165"/>
                  <a:pt x="2264228" y="562291"/>
                  <a:pt x="2291937" y="558332"/>
                </a:cubicBezTo>
                <a:cubicBezTo>
                  <a:pt x="2331521" y="542498"/>
                  <a:pt x="2370244" y="524313"/>
                  <a:pt x="2410690" y="510831"/>
                </a:cubicBezTo>
                <a:cubicBezTo>
                  <a:pt x="2429839" y="504448"/>
                  <a:pt x="2450485" y="503851"/>
                  <a:pt x="2470067" y="498956"/>
                </a:cubicBezTo>
                <a:cubicBezTo>
                  <a:pt x="2498024" y="491967"/>
                  <a:pt x="2525485" y="483122"/>
                  <a:pt x="2553194" y="475205"/>
                </a:cubicBezTo>
                <a:cubicBezTo>
                  <a:pt x="2572986" y="463330"/>
                  <a:pt x="2592998" y="451812"/>
                  <a:pt x="2612571" y="439579"/>
                </a:cubicBezTo>
                <a:cubicBezTo>
                  <a:pt x="2624674" y="432015"/>
                  <a:pt x="2635805" y="422910"/>
                  <a:pt x="2648197" y="415829"/>
                </a:cubicBezTo>
                <a:cubicBezTo>
                  <a:pt x="2663567" y="407046"/>
                  <a:pt x="2679864" y="399995"/>
                  <a:pt x="2695698" y="392078"/>
                </a:cubicBezTo>
                <a:cubicBezTo>
                  <a:pt x="2739694" y="326086"/>
                  <a:pt x="2733639" y="360398"/>
                  <a:pt x="2636322" y="273325"/>
                </a:cubicBezTo>
                <a:cubicBezTo>
                  <a:pt x="2555787" y="201267"/>
                  <a:pt x="2527488" y="165609"/>
                  <a:pt x="2446316" y="130821"/>
                </a:cubicBezTo>
                <a:cubicBezTo>
                  <a:pt x="2434810" y="125890"/>
                  <a:pt x="2421886" y="124543"/>
                  <a:pt x="2410690" y="118945"/>
                </a:cubicBezTo>
                <a:cubicBezTo>
                  <a:pt x="2260557" y="43879"/>
                  <a:pt x="2450175" y="123301"/>
                  <a:pt x="2280062" y="47694"/>
                </a:cubicBezTo>
                <a:cubicBezTo>
                  <a:pt x="2268623" y="42610"/>
                  <a:pt x="2256472" y="39257"/>
                  <a:pt x="2244436" y="35818"/>
                </a:cubicBezTo>
                <a:cubicBezTo>
                  <a:pt x="2188448" y="19821"/>
                  <a:pt x="2181076" y="21678"/>
                  <a:pt x="2113807" y="12068"/>
                </a:cubicBezTo>
                <a:cubicBezTo>
                  <a:pt x="2022763" y="16026"/>
                  <a:pt x="1917953" y="-24356"/>
                  <a:pt x="1840675" y="23943"/>
                </a:cubicBezTo>
                <a:cubicBezTo>
                  <a:pt x="1793561" y="53389"/>
                  <a:pt x="1838455" y="135483"/>
                  <a:pt x="1828800" y="190197"/>
                </a:cubicBezTo>
                <a:cubicBezTo>
                  <a:pt x="1826320" y="204252"/>
                  <a:pt x="1814186" y="214859"/>
                  <a:pt x="1805049" y="225823"/>
                </a:cubicBezTo>
                <a:cubicBezTo>
                  <a:pt x="1770836" y="266879"/>
                  <a:pt x="1777705" y="258688"/>
                  <a:pt x="1733797" y="273325"/>
                </a:cubicBezTo>
                <a:cubicBezTo>
                  <a:pt x="1721922" y="285200"/>
                  <a:pt x="1713460" y="302002"/>
                  <a:pt x="1698171" y="308951"/>
                </a:cubicBezTo>
                <a:cubicBezTo>
                  <a:pt x="1668455" y="322458"/>
                  <a:pt x="1603168" y="332701"/>
                  <a:pt x="1603168" y="332701"/>
                </a:cubicBezTo>
                <a:cubicBezTo>
                  <a:pt x="1564295" y="358617"/>
                  <a:pt x="1562380" y="366425"/>
                  <a:pt x="1508166" y="368327"/>
                </a:cubicBezTo>
                <a:cubicBezTo>
                  <a:pt x="1302416" y="375546"/>
                  <a:pt x="1096488" y="376244"/>
                  <a:pt x="890649" y="380203"/>
                </a:cubicBezTo>
                <a:cubicBezTo>
                  <a:pt x="861676" y="370545"/>
                  <a:pt x="842416" y="367596"/>
                  <a:pt x="819397" y="344577"/>
                </a:cubicBezTo>
                <a:cubicBezTo>
                  <a:pt x="805402" y="330582"/>
                  <a:pt x="783771" y="297075"/>
                  <a:pt x="783771" y="297075"/>
                </a:cubicBezTo>
                <a:lnTo>
                  <a:pt x="831272" y="344577"/>
                </a:lnTo>
                <a:lnTo>
                  <a:pt x="855023" y="344577"/>
                </a:lnTo>
              </a:path>
            </a:pathLst>
          </a:custGeom>
          <a:noFill/>
          <a:ln w="6350" algn="ctr">
            <a:noFill/>
            <a:miter lim="800000"/>
            <a:headEnd/>
            <a:tailEnd/>
          </a:ln>
          <a:effectLst/>
        </p:spPr>
        <p:txBody>
          <a:bodyPr rtlCol="0" anchor="ctr"/>
          <a:lstStyle/>
          <a:p>
            <a:pPr algn="ctr"/>
            <a:endParaRPr lang="en-US"/>
          </a:p>
        </p:txBody>
      </p:sp>
      <p:sp>
        <p:nvSpPr>
          <p:cNvPr id="5" name="Freeform 4"/>
          <p:cNvSpPr/>
          <p:nvPr/>
        </p:nvSpPr>
        <p:spPr bwMode="gray">
          <a:xfrm>
            <a:off x="4589352" y="4933365"/>
            <a:ext cx="1531917" cy="1104405"/>
          </a:xfrm>
          <a:custGeom>
            <a:avLst/>
            <a:gdLst>
              <a:gd name="connsiteX0" fmla="*/ 475013 w 1531917"/>
              <a:gd name="connsiteY0" fmla="*/ 71252 h 1104405"/>
              <a:gd name="connsiteX1" fmla="*/ 475013 w 1531917"/>
              <a:gd name="connsiteY1" fmla="*/ 71252 h 1104405"/>
              <a:gd name="connsiteX2" fmla="*/ 237507 w 1531917"/>
              <a:gd name="connsiteY2" fmla="*/ 213756 h 1104405"/>
              <a:gd name="connsiteX3" fmla="*/ 130629 w 1531917"/>
              <a:gd name="connsiteY3" fmla="*/ 261257 h 1104405"/>
              <a:gd name="connsiteX4" fmla="*/ 83128 w 1531917"/>
              <a:gd name="connsiteY4" fmla="*/ 285008 h 1104405"/>
              <a:gd name="connsiteX5" fmla="*/ 47502 w 1531917"/>
              <a:gd name="connsiteY5" fmla="*/ 296883 h 1104405"/>
              <a:gd name="connsiteX6" fmla="*/ 11876 w 1531917"/>
              <a:gd name="connsiteY6" fmla="*/ 403761 h 1104405"/>
              <a:gd name="connsiteX7" fmla="*/ 0 w 1531917"/>
              <a:gd name="connsiteY7" fmla="*/ 439387 h 1104405"/>
              <a:gd name="connsiteX8" fmla="*/ 35626 w 1531917"/>
              <a:gd name="connsiteY8" fmla="*/ 605642 h 1104405"/>
              <a:gd name="connsiteX9" fmla="*/ 83128 w 1531917"/>
              <a:gd name="connsiteY9" fmla="*/ 676894 h 1104405"/>
              <a:gd name="connsiteX10" fmla="*/ 95003 w 1531917"/>
              <a:gd name="connsiteY10" fmla="*/ 712520 h 1104405"/>
              <a:gd name="connsiteX11" fmla="*/ 130629 w 1531917"/>
              <a:gd name="connsiteY11" fmla="*/ 748145 h 1104405"/>
              <a:gd name="connsiteX12" fmla="*/ 154380 w 1531917"/>
              <a:gd name="connsiteY12" fmla="*/ 783771 h 1104405"/>
              <a:gd name="connsiteX13" fmla="*/ 201881 w 1531917"/>
              <a:gd name="connsiteY13" fmla="*/ 831273 h 1104405"/>
              <a:gd name="connsiteX14" fmla="*/ 237507 w 1531917"/>
              <a:gd name="connsiteY14" fmla="*/ 866899 h 1104405"/>
              <a:gd name="connsiteX15" fmla="*/ 308759 w 1531917"/>
              <a:gd name="connsiteY15" fmla="*/ 914400 h 1104405"/>
              <a:gd name="connsiteX16" fmla="*/ 344385 w 1531917"/>
              <a:gd name="connsiteY16" fmla="*/ 938151 h 1104405"/>
              <a:gd name="connsiteX17" fmla="*/ 403761 w 1531917"/>
              <a:gd name="connsiteY17" fmla="*/ 950026 h 1104405"/>
              <a:gd name="connsiteX18" fmla="*/ 439387 w 1531917"/>
              <a:gd name="connsiteY18" fmla="*/ 961901 h 1104405"/>
              <a:gd name="connsiteX19" fmla="*/ 522515 w 1531917"/>
              <a:gd name="connsiteY19" fmla="*/ 973777 h 1104405"/>
              <a:gd name="connsiteX20" fmla="*/ 629393 w 1531917"/>
              <a:gd name="connsiteY20" fmla="*/ 997527 h 1104405"/>
              <a:gd name="connsiteX21" fmla="*/ 795647 w 1531917"/>
              <a:gd name="connsiteY21" fmla="*/ 1021278 h 1104405"/>
              <a:gd name="connsiteX22" fmla="*/ 902525 w 1531917"/>
              <a:gd name="connsiteY22" fmla="*/ 1045029 h 1104405"/>
              <a:gd name="connsiteX23" fmla="*/ 1009403 w 1531917"/>
              <a:gd name="connsiteY23" fmla="*/ 1056904 h 1104405"/>
              <a:gd name="connsiteX24" fmla="*/ 1056904 w 1531917"/>
              <a:gd name="connsiteY24" fmla="*/ 1068779 h 1104405"/>
              <a:gd name="connsiteX25" fmla="*/ 1187533 w 1531917"/>
              <a:gd name="connsiteY25" fmla="*/ 1092530 h 1104405"/>
              <a:gd name="connsiteX26" fmla="*/ 1282535 w 1531917"/>
              <a:gd name="connsiteY26" fmla="*/ 1104405 h 1104405"/>
              <a:gd name="connsiteX27" fmla="*/ 1377538 w 1531917"/>
              <a:gd name="connsiteY27" fmla="*/ 1092530 h 1104405"/>
              <a:gd name="connsiteX28" fmla="*/ 1436915 w 1531917"/>
              <a:gd name="connsiteY28" fmla="*/ 1021278 h 1104405"/>
              <a:gd name="connsiteX29" fmla="*/ 1484416 w 1531917"/>
              <a:gd name="connsiteY29" fmla="*/ 914400 h 1104405"/>
              <a:gd name="connsiteX30" fmla="*/ 1520042 w 1531917"/>
              <a:gd name="connsiteY30" fmla="*/ 878774 h 1104405"/>
              <a:gd name="connsiteX31" fmla="*/ 1531917 w 1531917"/>
              <a:gd name="connsiteY31" fmla="*/ 843148 h 1104405"/>
              <a:gd name="connsiteX32" fmla="*/ 1508167 w 1531917"/>
              <a:gd name="connsiteY32" fmla="*/ 676894 h 1104405"/>
              <a:gd name="connsiteX33" fmla="*/ 1484416 w 1531917"/>
              <a:gd name="connsiteY33" fmla="*/ 510639 h 1104405"/>
              <a:gd name="connsiteX34" fmla="*/ 1472541 w 1531917"/>
              <a:gd name="connsiteY34" fmla="*/ 439387 h 1104405"/>
              <a:gd name="connsiteX35" fmla="*/ 1448790 w 1531917"/>
              <a:gd name="connsiteY35" fmla="*/ 368135 h 1104405"/>
              <a:gd name="connsiteX36" fmla="*/ 1436915 w 1531917"/>
              <a:gd name="connsiteY36" fmla="*/ 332509 h 1104405"/>
              <a:gd name="connsiteX37" fmla="*/ 1413164 w 1531917"/>
              <a:gd name="connsiteY37" fmla="*/ 178130 h 1104405"/>
              <a:gd name="connsiteX38" fmla="*/ 1401289 w 1531917"/>
              <a:gd name="connsiteY38" fmla="*/ 142504 h 1104405"/>
              <a:gd name="connsiteX39" fmla="*/ 1306286 w 1531917"/>
              <a:gd name="connsiteY39" fmla="*/ 71252 h 1104405"/>
              <a:gd name="connsiteX40" fmla="*/ 1187533 w 1531917"/>
              <a:gd name="connsiteY40" fmla="*/ 23751 h 1104405"/>
              <a:gd name="connsiteX41" fmla="*/ 1151907 w 1531917"/>
              <a:gd name="connsiteY41" fmla="*/ 11875 h 1104405"/>
              <a:gd name="connsiteX42" fmla="*/ 1116281 w 1531917"/>
              <a:gd name="connsiteY42" fmla="*/ 0 h 1104405"/>
              <a:gd name="connsiteX43" fmla="*/ 807522 w 1531917"/>
              <a:gd name="connsiteY43" fmla="*/ 11875 h 1104405"/>
              <a:gd name="connsiteX44" fmla="*/ 736270 w 1531917"/>
              <a:gd name="connsiteY44" fmla="*/ 35626 h 1104405"/>
              <a:gd name="connsiteX45" fmla="*/ 653143 w 1531917"/>
              <a:gd name="connsiteY45" fmla="*/ 47501 h 1104405"/>
              <a:gd name="connsiteX46" fmla="*/ 605642 w 1531917"/>
              <a:gd name="connsiteY46" fmla="*/ 59377 h 1104405"/>
              <a:gd name="connsiteX47" fmla="*/ 570016 w 1531917"/>
              <a:gd name="connsiteY47" fmla="*/ 71252 h 1104405"/>
              <a:gd name="connsiteX48" fmla="*/ 475013 w 1531917"/>
              <a:gd name="connsiteY48" fmla="*/ 71252 h 110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531917" h="1104405">
                <a:moveTo>
                  <a:pt x="475013" y="71252"/>
                </a:moveTo>
                <a:lnTo>
                  <a:pt x="475013" y="71252"/>
                </a:lnTo>
                <a:cubicBezTo>
                  <a:pt x="271559" y="211127"/>
                  <a:pt x="359572" y="183240"/>
                  <a:pt x="237507" y="213756"/>
                </a:cubicBezTo>
                <a:cubicBezTo>
                  <a:pt x="181050" y="251394"/>
                  <a:pt x="215421" y="232994"/>
                  <a:pt x="130629" y="261257"/>
                </a:cubicBezTo>
                <a:cubicBezTo>
                  <a:pt x="113835" y="266855"/>
                  <a:pt x="99399" y="278035"/>
                  <a:pt x="83128" y="285008"/>
                </a:cubicBezTo>
                <a:cubicBezTo>
                  <a:pt x="71622" y="289939"/>
                  <a:pt x="59377" y="292925"/>
                  <a:pt x="47502" y="296883"/>
                </a:cubicBezTo>
                <a:lnTo>
                  <a:pt x="11876" y="403761"/>
                </a:lnTo>
                <a:lnTo>
                  <a:pt x="0" y="439387"/>
                </a:lnTo>
                <a:cubicBezTo>
                  <a:pt x="14981" y="559232"/>
                  <a:pt x="1784" y="504114"/>
                  <a:pt x="35626" y="605642"/>
                </a:cubicBezTo>
                <a:cubicBezTo>
                  <a:pt x="44652" y="632722"/>
                  <a:pt x="83128" y="676894"/>
                  <a:pt x="83128" y="676894"/>
                </a:cubicBezTo>
                <a:cubicBezTo>
                  <a:pt x="87086" y="688769"/>
                  <a:pt x="88059" y="702105"/>
                  <a:pt x="95003" y="712520"/>
                </a:cubicBezTo>
                <a:cubicBezTo>
                  <a:pt x="104319" y="726493"/>
                  <a:pt x="119878" y="735244"/>
                  <a:pt x="130629" y="748145"/>
                </a:cubicBezTo>
                <a:cubicBezTo>
                  <a:pt x="139766" y="759109"/>
                  <a:pt x="146463" y="771896"/>
                  <a:pt x="154380" y="783771"/>
                </a:cubicBezTo>
                <a:cubicBezTo>
                  <a:pt x="176999" y="851629"/>
                  <a:pt x="147594" y="795081"/>
                  <a:pt x="201881" y="831273"/>
                </a:cubicBezTo>
                <a:cubicBezTo>
                  <a:pt x="215855" y="840589"/>
                  <a:pt x="224250" y="856588"/>
                  <a:pt x="237507" y="866899"/>
                </a:cubicBezTo>
                <a:cubicBezTo>
                  <a:pt x="260039" y="884424"/>
                  <a:pt x="285008" y="898566"/>
                  <a:pt x="308759" y="914400"/>
                </a:cubicBezTo>
                <a:cubicBezTo>
                  <a:pt x="320634" y="922317"/>
                  <a:pt x="330390" y="935352"/>
                  <a:pt x="344385" y="938151"/>
                </a:cubicBezTo>
                <a:cubicBezTo>
                  <a:pt x="364177" y="942109"/>
                  <a:pt x="384180" y="945131"/>
                  <a:pt x="403761" y="950026"/>
                </a:cubicBezTo>
                <a:cubicBezTo>
                  <a:pt x="415905" y="953062"/>
                  <a:pt x="427112" y="959446"/>
                  <a:pt x="439387" y="961901"/>
                </a:cubicBezTo>
                <a:cubicBezTo>
                  <a:pt x="466834" y="967390"/>
                  <a:pt x="494806" y="969818"/>
                  <a:pt x="522515" y="973777"/>
                </a:cubicBezTo>
                <a:cubicBezTo>
                  <a:pt x="591853" y="996889"/>
                  <a:pt x="524887" y="976625"/>
                  <a:pt x="629393" y="997527"/>
                </a:cubicBezTo>
                <a:cubicBezTo>
                  <a:pt x="758543" y="1023358"/>
                  <a:pt x="555708" y="997285"/>
                  <a:pt x="795647" y="1021278"/>
                </a:cubicBezTo>
                <a:cubicBezTo>
                  <a:pt x="830215" y="1029920"/>
                  <a:pt x="867356" y="1040005"/>
                  <a:pt x="902525" y="1045029"/>
                </a:cubicBezTo>
                <a:cubicBezTo>
                  <a:pt x="938010" y="1050098"/>
                  <a:pt x="973777" y="1052946"/>
                  <a:pt x="1009403" y="1056904"/>
                </a:cubicBezTo>
                <a:cubicBezTo>
                  <a:pt x="1025237" y="1060862"/>
                  <a:pt x="1040972" y="1065238"/>
                  <a:pt x="1056904" y="1068779"/>
                </a:cubicBezTo>
                <a:cubicBezTo>
                  <a:pt x="1093742" y="1076965"/>
                  <a:pt x="1151424" y="1087372"/>
                  <a:pt x="1187533" y="1092530"/>
                </a:cubicBezTo>
                <a:cubicBezTo>
                  <a:pt x="1219126" y="1097043"/>
                  <a:pt x="1250868" y="1100447"/>
                  <a:pt x="1282535" y="1104405"/>
                </a:cubicBezTo>
                <a:cubicBezTo>
                  <a:pt x="1314203" y="1100447"/>
                  <a:pt x="1347545" y="1103436"/>
                  <a:pt x="1377538" y="1092530"/>
                </a:cubicBezTo>
                <a:cubicBezTo>
                  <a:pt x="1397653" y="1085215"/>
                  <a:pt x="1425606" y="1038241"/>
                  <a:pt x="1436915" y="1021278"/>
                </a:cubicBezTo>
                <a:cubicBezTo>
                  <a:pt x="1454176" y="969494"/>
                  <a:pt x="1453050" y="952039"/>
                  <a:pt x="1484416" y="914400"/>
                </a:cubicBezTo>
                <a:cubicBezTo>
                  <a:pt x="1495167" y="901498"/>
                  <a:pt x="1508167" y="890649"/>
                  <a:pt x="1520042" y="878774"/>
                </a:cubicBezTo>
                <a:cubicBezTo>
                  <a:pt x="1524000" y="866899"/>
                  <a:pt x="1531917" y="855666"/>
                  <a:pt x="1531917" y="843148"/>
                </a:cubicBezTo>
                <a:cubicBezTo>
                  <a:pt x="1531917" y="762152"/>
                  <a:pt x="1524152" y="740836"/>
                  <a:pt x="1508167" y="676894"/>
                </a:cubicBezTo>
                <a:cubicBezTo>
                  <a:pt x="1484173" y="436962"/>
                  <a:pt x="1510245" y="639786"/>
                  <a:pt x="1484416" y="510639"/>
                </a:cubicBezTo>
                <a:cubicBezTo>
                  <a:pt x="1479694" y="487028"/>
                  <a:pt x="1478381" y="462746"/>
                  <a:pt x="1472541" y="439387"/>
                </a:cubicBezTo>
                <a:cubicBezTo>
                  <a:pt x="1466469" y="415099"/>
                  <a:pt x="1456707" y="391886"/>
                  <a:pt x="1448790" y="368135"/>
                </a:cubicBezTo>
                <a:lnTo>
                  <a:pt x="1436915" y="332509"/>
                </a:lnTo>
                <a:cubicBezTo>
                  <a:pt x="1429705" y="274829"/>
                  <a:pt x="1426763" y="232529"/>
                  <a:pt x="1413164" y="178130"/>
                </a:cubicBezTo>
                <a:cubicBezTo>
                  <a:pt x="1410128" y="165986"/>
                  <a:pt x="1409435" y="152008"/>
                  <a:pt x="1401289" y="142504"/>
                </a:cubicBezTo>
                <a:cubicBezTo>
                  <a:pt x="1390326" y="129714"/>
                  <a:pt x="1329464" y="84497"/>
                  <a:pt x="1306286" y="71252"/>
                </a:cubicBezTo>
                <a:cubicBezTo>
                  <a:pt x="1257357" y="43292"/>
                  <a:pt x="1245931" y="43217"/>
                  <a:pt x="1187533" y="23751"/>
                </a:cubicBezTo>
                <a:lnTo>
                  <a:pt x="1151907" y="11875"/>
                </a:lnTo>
                <a:lnTo>
                  <a:pt x="1116281" y="0"/>
                </a:lnTo>
                <a:cubicBezTo>
                  <a:pt x="1013361" y="3958"/>
                  <a:pt x="910068" y="2261"/>
                  <a:pt x="807522" y="11875"/>
                </a:cubicBezTo>
                <a:cubicBezTo>
                  <a:pt x="782596" y="14212"/>
                  <a:pt x="761054" y="32086"/>
                  <a:pt x="736270" y="35626"/>
                </a:cubicBezTo>
                <a:cubicBezTo>
                  <a:pt x="708561" y="39584"/>
                  <a:pt x="680682" y="42494"/>
                  <a:pt x="653143" y="47501"/>
                </a:cubicBezTo>
                <a:cubicBezTo>
                  <a:pt x="637085" y="50421"/>
                  <a:pt x="621335" y="54893"/>
                  <a:pt x="605642" y="59377"/>
                </a:cubicBezTo>
                <a:cubicBezTo>
                  <a:pt x="593606" y="62816"/>
                  <a:pt x="582332" y="69013"/>
                  <a:pt x="570016" y="71252"/>
                </a:cubicBezTo>
                <a:cubicBezTo>
                  <a:pt x="493900" y="85091"/>
                  <a:pt x="490847" y="71252"/>
                  <a:pt x="475013" y="71252"/>
                </a:cubicBezTo>
                <a:close/>
              </a:path>
            </a:pathLst>
          </a:custGeom>
          <a:solidFill>
            <a:schemeClr val="accent1"/>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6" name="Oval 5"/>
          <p:cNvSpPr/>
          <p:nvPr/>
        </p:nvSpPr>
        <p:spPr bwMode="gray">
          <a:xfrm>
            <a:off x="4575497" y="5808181"/>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7" name="Oval 6"/>
          <p:cNvSpPr/>
          <p:nvPr/>
        </p:nvSpPr>
        <p:spPr bwMode="gray">
          <a:xfrm>
            <a:off x="4575497" y="4903166"/>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8" name="Oval 7"/>
          <p:cNvSpPr/>
          <p:nvPr/>
        </p:nvSpPr>
        <p:spPr bwMode="gray">
          <a:xfrm rot="19185011">
            <a:off x="5830324" y="4754279"/>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9" name="Oval 8"/>
          <p:cNvSpPr/>
          <p:nvPr/>
        </p:nvSpPr>
        <p:spPr bwMode="gray">
          <a:xfrm>
            <a:off x="6020329" y="5808181"/>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0" name="Oval 9"/>
          <p:cNvSpPr/>
          <p:nvPr/>
        </p:nvSpPr>
        <p:spPr bwMode="gray">
          <a:xfrm>
            <a:off x="7137070" y="4380527"/>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1" name="TextBox 10"/>
          <p:cNvSpPr txBox="1"/>
          <p:nvPr/>
        </p:nvSpPr>
        <p:spPr>
          <a:xfrm>
            <a:off x="7652325" y="4326602"/>
            <a:ext cx="513282" cy="307777"/>
          </a:xfrm>
          <a:prstGeom prst="rect">
            <a:avLst/>
          </a:prstGeom>
          <a:noFill/>
        </p:spPr>
        <p:txBody>
          <a:bodyPr wrap="none" rtlCol="0">
            <a:spAutoFit/>
          </a:bodyPr>
          <a:lstStyle/>
          <a:p>
            <a:r>
              <a:rPr lang="en-US" sz="1400" b="1" dirty="0" smtClean="0"/>
              <a:t>Peg</a:t>
            </a:r>
            <a:endParaRPr lang="en-US" sz="1400" b="1" dirty="0" smtClean="0"/>
          </a:p>
        </p:txBody>
      </p:sp>
      <p:sp>
        <p:nvSpPr>
          <p:cNvPr id="12" name="Oval 11"/>
          <p:cNvSpPr/>
          <p:nvPr/>
        </p:nvSpPr>
        <p:spPr bwMode="gray">
          <a:xfrm rot="6221924">
            <a:off x="5111863" y="6056923"/>
            <a:ext cx="451262" cy="249382"/>
          </a:xfrm>
          <a:prstGeom prst="ellipse">
            <a:avLst/>
          </a:prstGeom>
          <a:solidFill>
            <a:srgbClr val="92D05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3" name="Down Arrow 12"/>
          <p:cNvSpPr/>
          <p:nvPr/>
        </p:nvSpPr>
        <p:spPr bwMode="gray">
          <a:xfrm flipV="1">
            <a:off x="4686331" y="6090376"/>
            <a:ext cx="201881" cy="345874"/>
          </a:xfrm>
          <a:prstGeom prst="downArrow">
            <a:avLst/>
          </a:prstGeom>
          <a:solidFill>
            <a:schemeClr val="accent2">
              <a:lumMod val="50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4" name="Down Arrow 13"/>
          <p:cNvSpPr/>
          <p:nvPr/>
        </p:nvSpPr>
        <p:spPr bwMode="gray">
          <a:xfrm>
            <a:off x="6207789" y="5462307"/>
            <a:ext cx="201881" cy="345874"/>
          </a:xfrm>
          <a:prstGeom prst="downArrow">
            <a:avLst/>
          </a:prstGeom>
          <a:solidFill>
            <a:schemeClr val="accent2">
              <a:lumMod val="50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5" name="Down Arrow 14"/>
          <p:cNvSpPr/>
          <p:nvPr/>
        </p:nvSpPr>
        <p:spPr bwMode="gray">
          <a:xfrm flipH="1" flipV="1">
            <a:off x="2153503" y="5979496"/>
            <a:ext cx="201881" cy="345874"/>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6" name="Down Arrow 15"/>
          <p:cNvSpPr/>
          <p:nvPr/>
        </p:nvSpPr>
        <p:spPr bwMode="gray">
          <a:xfrm rot="5400000" flipV="1">
            <a:off x="4273187" y="5284199"/>
            <a:ext cx="201881" cy="402736"/>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7" name="Down Arrow 16"/>
          <p:cNvSpPr/>
          <p:nvPr/>
        </p:nvSpPr>
        <p:spPr bwMode="gray">
          <a:xfrm>
            <a:off x="2355384" y="4606069"/>
            <a:ext cx="236559" cy="345873"/>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8" name="Down Arrow 17"/>
          <p:cNvSpPr/>
          <p:nvPr/>
        </p:nvSpPr>
        <p:spPr bwMode="gray">
          <a:xfrm>
            <a:off x="4700187" y="4580876"/>
            <a:ext cx="201881" cy="345874"/>
          </a:xfrm>
          <a:prstGeom prst="downArrow">
            <a:avLst/>
          </a:prstGeom>
          <a:solidFill>
            <a:schemeClr val="accent2">
              <a:lumMod val="50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19" name="Down Arrow 18"/>
          <p:cNvSpPr/>
          <p:nvPr/>
        </p:nvSpPr>
        <p:spPr bwMode="gray">
          <a:xfrm>
            <a:off x="7261760" y="4839753"/>
            <a:ext cx="201881" cy="345874"/>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0" name="TextBox 19"/>
          <p:cNvSpPr txBox="1"/>
          <p:nvPr/>
        </p:nvSpPr>
        <p:spPr>
          <a:xfrm>
            <a:off x="7588332" y="4719270"/>
            <a:ext cx="1406154" cy="523220"/>
          </a:xfrm>
          <a:prstGeom prst="rect">
            <a:avLst/>
          </a:prstGeom>
          <a:noFill/>
        </p:spPr>
        <p:txBody>
          <a:bodyPr wrap="none" rtlCol="0">
            <a:spAutoFit/>
          </a:bodyPr>
          <a:lstStyle/>
          <a:p>
            <a:r>
              <a:rPr lang="en-US" sz="1400" b="1" dirty="0" smtClean="0"/>
              <a:t>Potential </a:t>
            </a:r>
          </a:p>
          <a:p>
            <a:r>
              <a:rPr lang="en-US" sz="1400" b="1" dirty="0" smtClean="0"/>
              <a:t>Epitope (drug)</a:t>
            </a:r>
            <a:endParaRPr lang="en-US" sz="1400" b="1" dirty="0" smtClean="0"/>
          </a:p>
        </p:txBody>
      </p:sp>
      <p:sp>
        <p:nvSpPr>
          <p:cNvPr id="21" name="Freeform 20"/>
          <p:cNvSpPr/>
          <p:nvPr/>
        </p:nvSpPr>
        <p:spPr bwMode="gray">
          <a:xfrm>
            <a:off x="1138051" y="4878137"/>
            <a:ext cx="1531917" cy="1104405"/>
          </a:xfrm>
          <a:custGeom>
            <a:avLst/>
            <a:gdLst>
              <a:gd name="connsiteX0" fmla="*/ 475013 w 1531917"/>
              <a:gd name="connsiteY0" fmla="*/ 71252 h 1104405"/>
              <a:gd name="connsiteX1" fmla="*/ 475013 w 1531917"/>
              <a:gd name="connsiteY1" fmla="*/ 71252 h 1104405"/>
              <a:gd name="connsiteX2" fmla="*/ 237507 w 1531917"/>
              <a:gd name="connsiteY2" fmla="*/ 213756 h 1104405"/>
              <a:gd name="connsiteX3" fmla="*/ 130629 w 1531917"/>
              <a:gd name="connsiteY3" fmla="*/ 261257 h 1104405"/>
              <a:gd name="connsiteX4" fmla="*/ 83128 w 1531917"/>
              <a:gd name="connsiteY4" fmla="*/ 285008 h 1104405"/>
              <a:gd name="connsiteX5" fmla="*/ 47502 w 1531917"/>
              <a:gd name="connsiteY5" fmla="*/ 296883 h 1104405"/>
              <a:gd name="connsiteX6" fmla="*/ 11876 w 1531917"/>
              <a:gd name="connsiteY6" fmla="*/ 403761 h 1104405"/>
              <a:gd name="connsiteX7" fmla="*/ 0 w 1531917"/>
              <a:gd name="connsiteY7" fmla="*/ 439387 h 1104405"/>
              <a:gd name="connsiteX8" fmla="*/ 35626 w 1531917"/>
              <a:gd name="connsiteY8" fmla="*/ 605642 h 1104405"/>
              <a:gd name="connsiteX9" fmla="*/ 83128 w 1531917"/>
              <a:gd name="connsiteY9" fmla="*/ 676894 h 1104405"/>
              <a:gd name="connsiteX10" fmla="*/ 95003 w 1531917"/>
              <a:gd name="connsiteY10" fmla="*/ 712520 h 1104405"/>
              <a:gd name="connsiteX11" fmla="*/ 130629 w 1531917"/>
              <a:gd name="connsiteY11" fmla="*/ 748145 h 1104405"/>
              <a:gd name="connsiteX12" fmla="*/ 154380 w 1531917"/>
              <a:gd name="connsiteY12" fmla="*/ 783771 h 1104405"/>
              <a:gd name="connsiteX13" fmla="*/ 201881 w 1531917"/>
              <a:gd name="connsiteY13" fmla="*/ 831273 h 1104405"/>
              <a:gd name="connsiteX14" fmla="*/ 237507 w 1531917"/>
              <a:gd name="connsiteY14" fmla="*/ 866899 h 1104405"/>
              <a:gd name="connsiteX15" fmla="*/ 308759 w 1531917"/>
              <a:gd name="connsiteY15" fmla="*/ 914400 h 1104405"/>
              <a:gd name="connsiteX16" fmla="*/ 344385 w 1531917"/>
              <a:gd name="connsiteY16" fmla="*/ 938151 h 1104405"/>
              <a:gd name="connsiteX17" fmla="*/ 403761 w 1531917"/>
              <a:gd name="connsiteY17" fmla="*/ 950026 h 1104405"/>
              <a:gd name="connsiteX18" fmla="*/ 439387 w 1531917"/>
              <a:gd name="connsiteY18" fmla="*/ 961901 h 1104405"/>
              <a:gd name="connsiteX19" fmla="*/ 522515 w 1531917"/>
              <a:gd name="connsiteY19" fmla="*/ 973777 h 1104405"/>
              <a:gd name="connsiteX20" fmla="*/ 629393 w 1531917"/>
              <a:gd name="connsiteY20" fmla="*/ 997527 h 1104405"/>
              <a:gd name="connsiteX21" fmla="*/ 795647 w 1531917"/>
              <a:gd name="connsiteY21" fmla="*/ 1021278 h 1104405"/>
              <a:gd name="connsiteX22" fmla="*/ 902525 w 1531917"/>
              <a:gd name="connsiteY22" fmla="*/ 1045029 h 1104405"/>
              <a:gd name="connsiteX23" fmla="*/ 1009403 w 1531917"/>
              <a:gd name="connsiteY23" fmla="*/ 1056904 h 1104405"/>
              <a:gd name="connsiteX24" fmla="*/ 1056904 w 1531917"/>
              <a:gd name="connsiteY24" fmla="*/ 1068779 h 1104405"/>
              <a:gd name="connsiteX25" fmla="*/ 1187533 w 1531917"/>
              <a:gd name="connsiteY25" fmla="*/ 1092530 h 1104405"/>
              <a:gd name="connsiteX26" fmla="*/ 1282535 w 1531917"/>
              <a:gd name="connsiteY26" fmla="*/ 1104405 h 1104405"/>
              <a:gd name="connsiteX27" fmla="*/ 1377538 w 1531917"/>
              <a:gd name="connsiteY27" fmla="*/ 1092530 h 1104405"/>
              <a:gd name="connsiteX28" fmla="*/ 1436915 w 1531917"/>
              <a:gd name="connsiteY28" fmla="*/ 1021278 h 1104405"/>
              <a:gd name="connsiteX29" fmla="*/ 1484416 w 1531917"/>
              <a:gd name="connsiteY29" fmla="*/ 914400 h 1104405"/>
              <a:gd name="connsiteX30" fmla="*/ 1520042 w 1531917"/>
              <a:gd name="connsiteY30" fmla="*/ 878774 h 1104405"/>
              <a:gd name="connsiteX31" fmla="*/ 1531917 w 1531917"/>
              <a:gd name="connsiteY31" fmla="*/ 843148 h 1104405"/>
              <a:gd name="connsiteX32" fmla="*/ 1508167 w 1531917"/>
              <a:gd name="connsiteY32" fmla="*/ 676894 h 1104405"/>
              <a:gd name="connsiteX33" fmla="*/ 1484416 w 1531917"/>
              <a:gd name="connsiteY33" fmla="*/ 510639 h 1104405"/>
              <a:gd name="connsiteX34" fmla="*/ 1472541 w 1531917"/>
              <a:gd name="connsiteY34" fmla="*/ 439387 h 1104405"/>
              <a:gd name="connsiteX35" fmla="*/ 1448790 w 1531917"/>
              <a:gd name="connsiteY35" fmla="*/ 368135 h 1104405"/>
              <a:gd name="connsiteX36" fmla="*/ 1436915 w 1531917"/>
              <a:gd name="connsiteY36" fmla="*/ 332509 h 1104405"/>
              <a:gd name="connsiteX37" fmla="*/ 1413164 w 1531917"/>
              <a:gd name="connsiteY37" fmla="*/ 178130 h 1104405"/>
              <a:gd name="connsiteX38" fmla="*/ 1401289 w 1531917"/>
              <a:gd name="connsiteY38" fmla="*/ 142504 h 1104405"/>
              <a:gd name="connsiteX39" fmla="*/ 1306286 w 1531917"/>
              <a:gd name="connsiteY39" fmla="*/ 71252 h 1104405"/>
              <a:gd name="connsiteX40" fmla="*/ 1187533 w 1531917"/>
              <a:gd name="connsiteY40" fmla="*/ 23751 h 1104405"/>
              <a:gd name="connsiteX41" fmla="*/ 1151907 w 1531917"/>
              <a:gd name="connsiteY41" fmla="*/ 11875 h 1104405"/>
              <a:gd name="connsiteX42" fmla="*/ 1116281 w 1531917"/>
              <a:gd name="connsiteY42" fmla="*/ 0 h 1104405"/>
              <a:gd name="connsiteX43" fmla="*/ 807522 w 1531917"/>
              <a:gd name="connsiteY43" fmla="*/ 11875 h 1104405"/>
              <a:gd name="connsiteX44" fmla="*/ 736270 w 1531917"/>
              <a:gd name="connsiteY44" fmla="*/ 35626 h 1104405"/>
              <a:gd name="connsiteX45" fmla="*/ 653143 w 1531917"/>
              <a:gd name="connsiteY45" fmla="*/ 47501 h 1104405"/>
              <a:gd name="connsiteX46" fmla="*/ 605642 w 1531917"/>
              <a:gd name="connsiteY46" fmla="*/ 59377 h 1104405"/>
              <a:gd name="connsiteX47" fmla="*/ 570016 w 1531917"/>
              <a:gd name="connsiteY47" fmla="*/ 71252 h 1104405"/>
              <a:gd name="connsiteX48" fmla="*/ 475013 w 1531917"/>
              <a:gd name="connsiteY48" fmla="*/ 71252 h 110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531917" h="1104405">
                <a:moveTo>
                  <a:pt x="475013" y="71252"/>
                </a:moveTo>
                <a:lnTo>
                  <a:pt x="475013" y="71252"/>
                </a:lnTo>
                <a:cubicBezTo>
                  <a:pt x="271559" y="211127"/>
                  <a:pt x="359572" y="183240"/>
                  <a:pt x="237507" y="213756"/>
                </a:cubicBezTo>
                <a:cubicBezTo>
                  <a:pt x="181050" y="251394"/>
                  <a:pt x="215421" y="232994"/>
                  <a:pt x="130629" y="261257"/>
                </a:cubicBezTo>
                <a:cubicBezTo>
                  <a:pt x="113835" y="266855"/>
                  <a:pt x="99399" y="278035"/>
                  <a:pt x="83128" y="285008"/>
                </a:cubicBezTo>
                <a:cubicBezTo>
                  <a:pt x="71622" y="289939"/>
                  <a:pt x="59377" y="292925"/>
                  <a:pt x="47502" y="296883"/>
                </a:cubicBezTo>
                <a:lnTo>
                  <a:pt x="11876" y="403761"/>
                </a:lnTo>
                <a:lnTo>
                  <a:pt x="0" y="439387"/>
                </a:lnTo>
                <a:cubicBezTo>
                  <a:pt x="14981" y="559232"/>
                  <a:pt x="1784" y="504114"/>
                  <a:pt x="35626" y="605642"/>
                </a:cubicBezTo>
                <a:cubicBezTo>
                  <a:pt x="44652" y="632722"/>
                  <a:pt x="83128" y="676894"/>
                  <a:pt x="83128" y="676894"/>
                </a:cubicBezTo>
                <a:cubicBezTo>
                  <a:pt x="87086" y="688769"/>
                  <a:pt x="88059" y="702105"/>
                  <a:pt x="95003" y="712520"/>
                </a:cubicBezTo>
                <a:cubicBezTo>
                  <a:pt x="104319" y="726493"/>
                  <a:pt x="119878" y="735244"/>
                  <a:pt x="130629" y="748145"/>
                </a:cubicBezTo>
                <a:cubicBezTo>
                  <a:pt x="139766" y="759109"/>
                  <a:pt x="146463" y="771896"/>
                  <a:pt x="154380" y="783771"/>
                </a:cubicBezTo>
                <a:cubicBezTo>
                  <a:pt x="176999" y="851629"/>
                  <a:pt x="147594" y="795081"/>
                  <a:pt x="201881" y="831273"/>
                </a:cubicBezTo>
                <a:cubicBezTo>
                  <a:pt x="215855" y="840589"/>
                  <a:pt x="224250" y="856588"/>
                  <a:pt x="237507" y="866899"/>
                </a:cubicBezTo>
                <a:cubicBezTo>
                  <a:pt x="260039" y="884424"/>
                  <a:pt x="285008" y="898566"/>
                  <a:pt x="308759" y="914400"/>
                </a:cubicBezTo>
                <a:cubicBezTo>
                  <a:pt x="320634" y="922317"/>
                  <a:pt x="330390" y="935352"/>
                  <a:pt x="344385" y="938151"/>
                </a:cubicBezTo>
                <a:cubicBezTo>
                  <a:pt x="364177" y="942109"/>
                  <a:pt x="384180" y="945131"/>
                  <a:pt x="403761" y="950026"/>
                </a:cubicBezTo>
                <a:cubicBezTo>
                  <a:pt x="415905" y="953062"/>
                  <a:pt x="427112" y="959446"/>
                  <a:pt x="439387" y="961901"/>
                </a:cubicBezTo>
                <a:cubicBezTo>
                  <a:pt x="466834" y="967390"/>
                  <a:pt x="494806" y="969818"/>
                  <a:pt x="522515" y="973777"/>
                </a:cubicBezTo>
                <a:cubicBezTo>
                  <a:pt x="591853" y="996889"/>
                  <a:pt x="524887" y="976625"/>
                  <a:pt x="629393" y="997527"/>
                </a:cubicBezTo>
                <a:cubicBezTo>
                  <a:pt x="758543" y="1023358"/>
                  <a:pt x="555708" y="997285"/>
                  <a:pt x="795647" y="1021278"/>
                </a:cubicBezTo>
                <a:cubicBezTo>
                  <a:pt x="830215" y="1029920"/>
                  <a:pt x="867356" y="1040005"/>
                  <a:pt x="902525" y="1045029"/>
                </a:cubicBezTo>
                <a:cubicBezTo>
                  <a:pt x="938010" y="1050098"/>
                  <a:pt x="973777" y="1052946"/>
                  <a:pt x="1009403" y="1056904"/>
                </a:cubicBezTo>
                <a:cubicBezTo>
                  <a:pt x="1025237" y="1060862"/>
                  <a:pt x="1040972" y="1065238"/>
                  <a:pt x="1056904" y="1068779"/>
                </a:cubicBezTo>
                <a:cubicBezTo>
                  <a:pt x="1093742" y="1076965"/>
                  <a:pt x="1151424" y="1087372"/>
                  <a:pt x="1187533" y="1092530"/>
                </a:cubicBezTo>
                <a:cubicBezTo>
                  <a:pt x="1219126" y="1097043"/>
                  <a:pt x="1250868" y="1100447"/>
                  <a:pt x="1282535" y="1104405"/>
                </a:cubicBezTo>
                <a:cubicBezTo>
                  <a:pt x="1314203" y="1100447"/>
                  <a:pt x="1347545" y="1103436"/>
                  <a:pt x="1377538" y="1092530"/>
                </a:cubicBezTo>
                <a:cubicBezTo>
                  <a:pt x="1397653" y="1085215"/>
                  <a:pt x="1425606" y="1038241"/>
                  <a:pt x="1436915" y="1021278"/>
                </a:cubicBezTo>
                <a:cubicBezTo>
                  <a:pt x="1454176" y="969494"/>
                  <a:pt x="1453050" y="952039"/>
                  <a:pt x="1484416" y="914400"/>
                </a:cubicBezTo>
                <a:cubicBezTo>
                  <a:pt x="1495167" y="901498"/>
                  <a:pt x="1508167" y="890649"/>
                  <a:pt x="1520042" y="878774"/>
                </a:cubicBezTo>
                <a:cubicBezTo>
                  <a:pt x="1524000" y="866899"/>
                  <a:pt x="1531917" y="855666"/>
                  <a:pt x="1531917" y="843148"/>
                </a:cubicBezTo>
                <a:cubicBezTo>
                  <a:pt x="1531917" y="762152"/>
                  <a:pt x="1524152" y="740836"/>
                  <a:pt x="1508167" y="676894"/>
                </a:cubicBezTo>
                <a:cubicBezTo>
                  <a:pt x="1484173" y="436962"/>
                  <a:pt x="1510245" y="639786"/>
                  <a:pt x="1484416" y="510639"/>
                </a:cubicBezTo>
                <a:cubicBezTo>
                  <a:pt x="1479694" y="487028"/>
                  <a:pt x="1478381" y="462746"/>
                  <a:pt x="1472541" y="439387"/>
                </a:cubicBezTo>
                <a:cubicBezTo>
                  <a:pt x="1466469" y="415099"/>
                  <a:pt x="1456707" y="391886"/>
                  <a:pt x="1448790" y="368135"/>
                </a:cubicBezTo>
                <a:lnTo>
                  <a:pt x="1436915" y="332509"/>
                </a:lnTo>
                <a:cubicBezTo>
                  <a:pt x="1429705" y="274829"/>
                  <a:pt x="1426763" y="232529"/>
                  <a:pt x="1413164" y="178130"/>
                </a:cubicBezTo>
                <a:cubicBezTo>
                  <a:pt x="1410128" y="165986"/>
                  <a:pt x="1409435" y="152008"/>
                  <a:pt x="1401289" y="142504"/>
                </a:cubicBezTo>
                <a:cubicBezTo>
                  <a:pt x="1390326" y="129714"/>
                  <a:pt x="1329464" y="84497"/>
                  <a:pt x="1306286" y="71252"/>
                </a:cubicBezTo>
                <a:cubicBezTo>
                  <a:pt x="1257357" y="43292"/>
                  <a:pt x="1245931" y="43217"/>
                  <a:pt x="1187533" y="23751"/>
                </a:cubicBezTo>
                <a:lnTo>
                  <a:pt x="1151907" y="11875"/>
                </a:lnTo>
                <a:lnTo>
                  <a:pt x="1116281" y="0"/>
                </a:lnTo>
                <a:cubicBezTo>
                  <a:pt x="1013361" y="3958"/>
                  <a:pt x="910068" y="2261"/>
                  <a:pt x="807522" y="11875"/>
                </a:cubicBezTo>
                <a:cubicBezTo>
                  <a:pt x="782596" y="14212"/>
                  <a:pt x="761054" y="32086"/>
                  <a:pt x="736270" y="35626"/>
                </a:cubicBezTo>
                <a:cubicBezTo>
                  <a:pt x="708561" y="39584"/>
                  <a:pt x="680682" y="42494"/>
                  <a:pt x="653143" y="47501"/>
                </a:cubicBezTo>
                <a:cubicBezTo>
                  <a:pt x="637085" y="50421"/>
                  <a:pt x="621335" y="54893"/>
                  <a:pt x="605642" y="59377"/>
                </a:cubicBezTo>
                <a:cubicBezTo>
                  <a:pt x="593606" y="62816"/>
                  <a:pt x="582332" y="69013"/>
                  <a:pt x="570016" y="71252"/>
                </a:cubicBezTo>
                <a:cubicBezTo>
                  <a:pt x="493900" y="85091"/>
                  <a:pt x="490847" y="71252"/>
                  <a:pt x="475013" y="71252"/>
                </a:cubicBezTo>
                <a:close/>
              </a:path>
            </a:pathLst>
          </a:custGeom>
          <a:solidFill>
            <a:schemeClr val="accent1"/>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2" name="Down Arrow 21"/>
          <p:cNvSpPr/>
          <p:nvPr/>
        </p:nvSpPr>
        <p:spPr bwMode="gray">
          <a:xfrm rot="5400000" flipV="1">
            <a:off x="835742" y="5234718"/>
            <a:ext cx="201881" cy="402736"/>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3" name="Down Arrow 22"/>
          <p:cNvSpPr/>
          <p:nvPr/>
        </p:nvSpPr>
        <p:spPr bwMode="gray">
          <a:xfrm>
            <a:off x="6045696" y="4391059"/>
            <a:ext cx="236559" cy="345873"/>
          </a:xfrm>
          <a:prstGeom prst="downArrow">
            <a:avLst/>
          </a:prstGeom>
          <a:solidFill>
            <a:schemeClr val="accent2">
              <a:lumMod val="50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4" name="Down Arrow 23"/>
          <p:cNvSpPr/>
          <p:nvPr/>
        </p:nvSpPr>
        <p:spPr bwMode="gray">
          <a:xfrm flipH="1" flipV="1">
            <a:off x="5702239" y="6037770"/>
            <a:ext cx="201881" cy="345874"/>
          </a:xfrm>
          <a:prstGeom prst="downArrow">
            <a:avLst/>
          </a:prstGeom>
          <a:solidFill>
            <a:srgbClr val="FF0000"/>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5" name="Down Arrow 24"/>
          <p:cNvSpPr/>
          <p:nvPr/>
        </p:nvSpPr>
        <p:spPr bwMode="gray">
          <a:xfrm>
            <a:off x="7261760" y="5456580"/>
            <a:ext cx="236559" cy="345873"/>
          </a:xfrm>
          <a:prstGeom prst="downArrow">
            <a:avLst/>
          </a:prstGeom>
          <a:solidFill>
            <a:schemeClr val="accent2">
              <a:lumMod val="50000"/>
            </a:schemeClr>
          </a:solidFill>
          <a:ln w="6350" algn="ctr">
            <a:noFill/>
            <a:miter lim="800000"/>
            <a:headEnd/>
            <a:tailEnd/>
          </a:ln>
          <a:effectLst/>
        </p:spPr>
        <p:txBody>
          <a:bodyPr wrap="none" rtlCol="0" anchor="ctr"/>
          <a:lstStyle/>
          <a:p>
            <a:pPr algn="ctr"/>
            <a:endParaRPr lang="en-US" b="1" dirty="0" smtClean="0">
              <a:solidFill>
                <a:schemeClr val="bg1"/>
              </a:solidFill>
            </a:endParaRPr>
          </a:p>
        </p:txBody>
      </p:sp>
      <p:sp>
        <p:nvSpPr>
          <p:cNvPr id="27" name="Rectangle 26"/>
          <p:cNvSpPr/>
          <p:nvPr/>
        </p:nvSpPr>
        <p:spPr>
          <a:xfrm>
            <a:off x="7652325" y="5367906"/>
            <a:ext cx="1535953" cy="523220"/>
          </a:xfrm>
          <a:prstGeom prst="rect">
            <a:avLst/>
          </a:prstGeom>
        </p:spPr>
        <p:txBody>
          <a:bodyPr wrap="square">
            <a:spAutoFit/>
          </a:bodyPr>
          <a:lstStyle/>
          <a:p>
            <a:r>
              <a:rPr lang="en-US" sz="1400" b="1" dirty="0"/>
              <a:t>Potential </a:t>
            </a:r>
          </a:p>
          <a:p>
            <a:r>
              <a:rPr lang="en-US" sz="1400" b="1" dirty="0"/>
              <a:t>Epitope </a:t>
            </a:r>
            <a:r>
              <a:rPr lang="en-US" sz="1400" b="1" dirty="0" smtClean="0"/>
              <a:t>(PEG)</a:t>
            </a:r>
            <a:endParaRPr lang="en-US" sz="1400" b="1" dirty="0"/>
          </a:p>
        </p:txBody>
      </p:sp>
      <p:sp>
        <p:nvSpPr>
          <p:cNvPr id="28" name="TextBox 27"/>
          <p:cNvSpPr txBox="1"/>
          <p:nvPr/>
        </p:nvSpPr>
        <p:spPr>
          <a:xfrm>
            <a:off x="1376069" y="4072750"/>
            <a:ext cx="4937570" cy="307777"/>
          </a:xfrm>
          <a:prstGeom prst="rect">
            <a:avLst/>
          </a:prstGeom>
          <a:noFill/>
        </p:spPr>
        <p:txBody>
          <a:bodyPr wrap="none" rtlCol="0">
            <a:spAutoFit/>
          </a:bodyPr>
          <a:lstStyle/>
          <a:p>
            <a:r>
              <a:rPr lang="en-US" sz="1400" b="1" dirty="0" smtClean="0"/>
              <a:t>Native Protein                                         </a:t>
            </a:r>
            <a:r>
              <a:rPr lang="en-US" sz="1400" b="1" dirty="0" err="1" smtClean="0"/>
              <a:t>Pegylated</a:t>
            </a:r>
            <a:r>
              <a:rPr lang="en-US" sz="1400" b="1" dirty="0" smtClean="0"/>
              <a:t> Protein</a:t>
            </a:r>
            <a:endParaRPr lang="en-US" sz="1400" b="1" dirty="0" smtClean="0"/>
          </a:p>
        </p:txBody>
      </p:sp>
    </p:spTree>
    <p:extLst>
      <p:ext uri="{BB962C8B-B14F-4D97-AF65-F5344CB8AC3E}">
        <p14:creationId xmlns:p14="http://schemas.microsoft.com/office/powerpoint/2010/main" val="299464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Immunogenicity Challenges Presented by New Modalities</a:t>
            </a:r>
          </a:p>
        </p:txBody>
      </p:sp>
      <p:sp>
        <p:nvSpPr>
          <p:cNvPr id="3" name="Content Placeholder 2"/>
          <p:cNvSpPr>
            <a:spLocks noGrp="1"/>
          </p:cNvSpPr>
          <p:nvPr>
            <p:ph idx="1"/>
          </p:nvPr>
        </p:nvSpPr>
        <p:spPr>
          <a:xfrm>
            <a:off x="512064" y="1280159"/>
            <a:ext cx="8119872" cy="3662541"/>
          </a:xfrm>
        </p:spPr>
        <p:txBody>
          <a:bodyPr/>
          <a:lstStyle/>
          <a:p>
            <a:r>
              <a:rPr lang="en-US" dirty="0"/>
              <a:t>Antibody-Drug Conjugates</a:t>
            </a:r>
          </a:p>
          <a:p>
            <a:pPr lvl="1"/>
            <a:r>
              <a:rPr lang="en-US" dirty="0"/>
              <a:t>ADA could be directed to </a:t>
            </a:r>
            <a:r>
              <a:rPr lang="en-US" dirty="0" err="1"/>
              <a:t>Ab</a:t>
            </a:r>
            <a:r>
              <a:rPr lang="en-US" dirty="0"/>
              <a:t> backbone, linker, or conjugated drug</a:t>
            </a:r>
          </a:p>
          <a:p>
            <a:pPr lvl="1"/>
            <a:r>
              <a:rPr lang="en-US" dirty="0"/>
              <a:t>May need to include epitope mapping in testing </a:t>
            </a:r>
            <a:r>
              <a:rPr lang="en-US" dirty="0" smtClean="0"/>
              <a:t>strategy to understand specificity of immune response</a:t>
            </a:r>
            <a:endParaRPr lang="en-US" dirty="0"/>
          </a:p>
          <a:p>
            <a:pPr lvl="1"/>
            <a:r>
              <a:rPr lang="en-US" dirty="0"/>
              <a:t>May need to </a:t>
            </a:r>
            <a:r>
              <a:rPr lang="en-US" dirty="0" smtClean="0"/>
              <a:t>characterize </a:t>
            </a:r>
            <a:r>
              <a:rPr lang="en-US" dirty="0"/>
              <a:t>ADA (</a:t>
            </a:r>
            <a:r>
              <a:rPr lang="en-US" dirty="0" smtClean="0"/>
              <a:t>including  </a:t>
            </a:r>
            <a:r>
              <a:rPr lang="en-US" dirty="0"/>
              <a:t>concentration, </a:t>
            </a:r>
            <a:r>
              <a:rPr lang="en-US" dirty="0" err="1"/>
              <a:t>isotype</a:t>
            </a:r>
            <a:r>
              <a:rPr lang="en-US" dirty="0"/>
              <a:t>, specificity)</a:t>
            </a:r>
          </a:p>
          <a:p>
            <a:pPr lvl="1"/>
            <a:r>
              <a:rPr lang="en-US" dirty="0"/>
              <a:t>Risk-based ADA testing strategy </a:t>
            </a:r>
          </a:p>
          <a:p>
            <a:endParaRPr lang="en-US" dirty="0"/>
          </a:p>
        </p:txBody>
      </p:sp>
    </p:spTree>
    <p:extLst>
      <p:ext uri="{BB962C8B-B14F-4D97-AF65-F5344CB8AC3E}">
        <p14:creationId xmlns:p14="http://schemas.microsoft.com/office/powerpoint/2010/main" val="197502263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Marketed </a:t>
            </a:r>
            <a:r>
              <a:rPr lang="en-US" dirty="0" err="1" smtClean="0"/>
              <a:t>Pegylated</a:t>
            </a:r>
            <a:r>
              <a:rPr lang="en-US" dirty="0" smtClean="0"/>
              <a:t> Proteins</a:t>
            </a:r>
            <a:endParaRPr lang="en-US" dirty="0"/>
          </a:p>
        </p:txBody>
      </p:sp>
      <p:sp>
        <p:nvSpPr>
          <p:cNvPr id="3" name="Content Placeholder 2"/>
          <p:cNvSpPr>
            <a:spLocks noGrp="1"/>
          </p:cNvSpPr>
          <p:nvPr>
            <p:ph idx="1"/>
          </p:nvPr>
        </p:nvSpPr>
        <p:spPr>
          <a:xfrm>
            <a:off x="485687" y="1834075"/>
            <a:ext cx="8119872" cy="2031325"/>
          </a:xfrm>
        </p:spPr>
        <p:txBody>
          <a:bodyPr/>
          <a:lstStyle/>
          <a:p>
            <a:r>
              <a:rPr lang="en-US" dirty="0" err="1" smtClean="0"/>
              <a:t>Pegloticase</a:t>
            </a:r>
            <a:r>
              <a:rPr lang="en-US" dirty="0" smtClean="0"/>
              <a:t> (</a:t>
            </a:r>
            <a:r>
              <a:rPr lang="en-US" dirty="0" err="1" smtClean="0"/>
              <a:t>PEGylated</a:t>
            </a:r>
            <a:r>
              <a:rPr lang="en-US" dirty="0" smtClean="0"/>
              <a:t> </a:t>
            </a:r>
            <a:r>
              <a:rPr lang="en-US" dirty="0" err="1" smtClean="0"/>
              <a:t>uricase</a:t>
            </a:r>
            <a:r>
              <a:rPr lang="en-US" dirty="0" smtClean="0"/>
              <a:t>)</a:t>
            </a:r>
          </a:p>
          <a:p>
            <a:r>
              <a:rPr lang="en-US" dirty="0" err="1" smtClean="0"/>
              <a:t>Pegfilgrastim</a:t>
            </a:r>
            <a:r>
              <a:rPr lang="en-US" dirty="0" smtClean="0"/>
              <a:t> (</a:t>
            </a:r>
            <a:r>
              <a:rPr lang="en-US" dirty="0" err="1" smtClean="0"/>
              <a:t>PEGylated</a:t>
            </a:r>
            <a:r>
              <a:rPr lang="en-US" dirty="0" smtClean="0"/>
              <a:t> GCSF)</a:t>
            </a:r>
          </a:p>
          <a:p>
            <a:r>
              <a:rPr lang="en-US" dirty="0" err="1" smtClean="0"/>
              <a:t>Peginterferon</a:t>
            </a:r>
            <a:r>
              <a:rPr lang="en-US" dirty="0" smtClean="0"/>
              <a:t> alfa-2a (</a:t>
            </a:r>
            <a:r>
              <a:rPr lang="en-US" dirty="0" err="1" smtClean="0"/>
              <a:t>Pegylated</a:t>
            </a:r>
            <a:r>
              <a:rPr lang="en-US" dirty="0" smtClean="0"/>
              <a:t> interferon alpha)</a:t>
            </a:r>
          </a:p>
          <a:p>
            <a:r>
              <a:rPr lang="en-US" dirty="0" err="1" smtClean="0"/>
              <a:t>Peginterferon</a:t>
            </a:r>
            <a:r>
              <a:rPr lang="en-US" dirty="0" smtClean="0"/>
              <a:t> alfa-2b (</a:t>
            </a:r>
            <a:r>
              <a:rPr lang="en-US" dirty="0" err="1" smtClean="0"/>
              <a:t>Pegylated</a:t>
            </a:r>
            <a:r>
              <a:rPr lang="en-US" dirty="0" smtClean="0"/>
              <a:t> interferon alpha)</a:t>
            </a:r>
            <a:endParaRPr lang="en-US" dirty="0"/>
          </a:p>
        </p:txBody>
      </p:sp>
    </p:spTree>
    <p:extLst>
      <p:ext uri="{BB962C8B-B14F-4D97-AF65-F5344CB8AC3E}">
        <p14:creationId xmlns:p14="http://schemas.microsoft.com/office/powerpoint/2010/main" val="16250263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“KRYSTEXXA</a:t>
            </a:r>
            <a:r>
              <a:rPr lang="en-US" baseline="30000" dirty="0" smtClean="0"/>
              <a:t>®</a:t>
            </a:r>
            <a:r>
              <a:rPr lang="en-US" dirty="0" smtClean="0"/>
              <a:t> Prescribing Information (revised 09/2012)</a:t>
            </a:r>
            <a:endParaRPr lang="en-US" dirty="0"/>
          </a:p>
        </p:txBody>
      </p:sp>
      <p:sp>
        <p:nvSpPr>
          <p:cNvPr id="3" name="Content Placeholder 2"/>
          <p:cNvSpPr>
            <a:spLocks noGrp="1"/>
          </p:cNvSpPr>
          <p:nvPr>
            <p:ph idx="1"/>
          </p:nvPr>
        </p:nvSpPr>
        <p:spPr>
          <a:xfrm>
            <a:off x="512064" y="1280159"/>
            <a:ext cx="8119872" cy="2616101"/>
          </a:xfrm>
        </p:spPr>
        <p:txBody>
          <a:bodyPr/>
          <a:lstStyle/>
          <a:p>
            <a:r>
              <a:rPr lang="en-US" dirty="0"/>
              <a:t>Anti-</a:t>
            </a:r>
            <a:r>
              <a:rPr lang="en-US" dirty="0" err="1"/>
              <a:t>pegloticase</a:t>
            </a:r>
            <a:r>
              <a:rPr lang="en-US" dirty="0"/>
              <a:t> antibodies developed in 92% of patients treated with KRYSTEXXA every 2 </a:t>
            </a:r>
            <a:r>
              <a:rPr lang="en-US" dirty="0" smtClean="0"/>
              <a:t>weeks</a:t>
            </a:r>
            <a:r>
              <a:rPr lang="en-US" dirty="0"/>
              <a:t>, and 28% for placebo. </a:t>
            </a:r>
          </a:p>
          <a:p>
            <a:r>
              <a:rPr lang="en-US" dirty="0"/>
              <a:t>Anti-PEG antibodies were also detected in 42% of patients </a:t>
            </a:r>
            <a:r>
              <a:rPr lang="en-US" dirty="0" smtClean="0"/>
              <a:t>treated </a:t>
            </a:r>
            <a:r>
              <a:rPr lang="en-US" dirty="0"/>
              <a:t>with KRYSTEXXA.</a:t>
            </a:r>
          </a:p>
          <a:p>
            <a:endParaRPr lang="en-US" dirty="0"/>
          </a:p>
        </p:txBody>
      </p:sp>
    </p:spTree>
    <p:extLst>
      <p:ext uri="{BB962C8B-B14F-4D97-AF65-F5344CB8AC3E}">
        <p14:creationId xmlns:p14="http://schemas.microsoft.com/office/powerpoint/2010/main" val="137956361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Immunogenicity Titer Association with Infusion Reactions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 y="1379579"/>
            <a:ext cx="8801485" cy="4929187"/>
          </a:xfrm>
          <a:prstGeom prst="rect">
            <a:avLst/>
          </a:prstGeom>
          <a:noFill/>
          <a:ln w="9525">
            <a:noFill/>
            <a:miter lim="800000"/>
            <a:headEnd/>
            <a:tailEnd/>
          </a:ln>
        </p:spPr>
      </p:pic>
      <p:sp>
        <p:nvSpPr>
          <p:cNvPr id="6" name="TextBox 5"/>
          <p:cNvSpPr txBox="1"/>
          <p:nvPr/>
        </p:nvSpPr>
        <p:spPr>
          <a:xfrm>
            <a:off x="285008" y="6308766"/>
            <a:ext cx="3300647" cy="307777"/>
          </a:xfrm>
          <a:prstGeom prst="rect">
            <a:avLst/>
          </a:prstGeom>
          <a:noFill/>
        </p:spPr>
        <p:txBody>
          <a:bodyPr wrap="none" rtlCol="0">
            <a:spAutoFit/>
          </a:bodyPr>
          <a:lstStyle/>
          <a:p>
            <a:r>
              <a:rPr lang="en-US" sz="1400" b="1" dirty="0" smtClean="0"/>
              <a:t>From </a:t>
            </a:r>
            <a:r>
              <a:rPr lang="en-US" sz="1400" b="1" dirty="0" err="1"/>
              <a:t>P</a:t>
            </a:r>
            <a:r>
              <a:rPr lang="en-US" sz="1400" b="1" dirty="0" err="1" smtClean="0"/>
              <a:t>egloticase</a:t>
            </a:r>
            <a:r>
              <a:rPr lang="en-US" sz="1400" b="1" dirty="0" smtClean="0"/>
              <a:t> FDA Briefing Book</a:t>
            </a:r>
            <a:endParaRPr lang="en-US" sz="1400" b="1" dirty="0" smtClean="0"/>
          </a:p>
        </p:txBody>
      </p:sp>
    </p:spTree>
    <p:extLst>
      <p:ext uri="{BB962C8B-B14F-4D97-AF65-F5344CB8AC3E}">
        <p14:creationId xmlns:p14="http://schemas.microsoft.com/office/powerpoint/2010/main" val="20274368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Immunogenicity of other </a:t>
            </a:r>
            <a:r>
              <a:rPr lang="en-US" dirty="0" err="1" smtClean="0"/>
              <a:t>Pegylated</a:t>
            </a:r>
            <a:r>
              <a:rPr lang="en-US" dirty="0" smtClean="0"/>
              <a:t> Therapeutics*</a:t>
            </a:r>
            <a:endParaRPr lang="en-US" dirty="0"/>
          </a:p>
        </p:txBody>
      </p:sp>
      <p:sp>
        <p:nvSpPr>
          <p:cNvPr id="4" name="Content Placeholder 3"/>
          <p:cNvSpPr>
            <a:spLocks noGrp="1"/>
          </p:cNvSpPr>
          <p:nvPr>
            <p:ph idx="1"/>
          </p:nvPr>
        </p:nvSpPr>
        <p:spPr>
          <a:xfrm>
            <a:off x="534390" y="1588918"/>
            <a:ext cx="8119872" cy="3293209"/>
          </a:xfrm>
        </p:spPr>
        <p:txBody>
          <a:bodyPr/>
          <a:lstStyle/>
          <a:p>
            <a:r>
              <a:rPr lang="en-US" b="0" dirty="0" err="1" smtClean="0"/>
              <a:t>PEGylation</a:t>
            </a:r>
            <a:r>
              <a:rPr lang="en-US" b="0" dirty="0"/>
              <a:t> </a:t>
            </a:r>
            <a:r>
              <a:rPr lang="en-US" b="0" dirty="0" smtClean="0"/>
              <a:t>technology </a:t>
            </a:r>
            <a:r>
              <a:rPr lang="en-US" b="0" dirty="0"/>
              <a:t>successfully generated several </a:t>
            </a:r>
            <a:r>
              <a:rPr lang="en-US" b="0" dirty="0" smtClean="0"/>
              <a:t>FDA-approved compounds </a:t>
            </a:r>
            <a:r>
              <a:rPr lang="en-US" b="0" dirty="0"/>
              <a:t>which are considered non </a:t>
            </a:r>
            <a:r>
              <a:rPr lang="en-US" b="0" dirty="0" smtClean="0"/>
              <a:t>immunogenic:</a:t>
            </a:r>
            <a:endParaRPr lang="en-US" b="0" dirty="0"/>
          </a:p>
          <a:p>
            <a:r>
              <a:rPr lang="en-US" b="0" dirty="0" err="1" smtClean="0"/>
              <a:t>PegIntron</a:t>
            </a:r>
            <a:r>
              <a:rPr lang="en-US" b="0" dirty="0" smtClean="0"/>
              <a:t>® </a:t>
            </a:r>
          </a:p>
          <a:p>
            <a:r>
              <a:rPr lang="en-US" b="0" dirty="0" err="1" smtClean="0"/>
              <a:t>Pegasys</a:t>
            </a:r>
            <a:r>
              <a:rPr lang="en-US" b="0" dirty="0" smtClean="0"/>
              <a:t>® </a:t>
            </a:r>
          </a:p>
          <a:p>
            <a:r>
              <a:rPr lang="en-US" b="0" dirty="0" err="1" smtClean="0"/>
              <a:t>Neulasta</a:t>
            </a:r>
            <a:r>
              <a:rPr lang="en-US" b="0" dirty="0" smtClean="0"/>
              <a:t>® </a:t>
            </a:r>
          </a:p>
          <a:p>
            <a:r>
              <a:rPr lang="en-US" b="0" dirty="0" err="1" smtClean="0"/>
              <a:t>Mircera</a:t>
            </a:r>
            <a:r>
              <a:rPr lang="en-US" b="0" dirty="0" smtClean="0"/>
              <a:t>®</a:t>
            </a:r>
            <a:endParaRPr lang="en-US" dirty="0"/>
          </a:p>
        </p:txBody>
      </p:sp>
      <p:sp>
        <p:nvSpPr>
          <p:cNvPr id="5" name="TextBox 4"/>
          <p:cNvSpPr txBox="1"/>
          <p:nvPr/>
        </p:nvSpPr>
        <p:spPr>
          <a:xfrm>
            <a:off x="534390" y="5213268"/>
            <a:ext cx="5423023" cy="307777"/>
          </a:xfrm>
          <a:prstGeom prst="rect">
            <a:avLst/>
          </a:prstGeom>
          <a:noFill/>
        </p:spPr>
        <p:txBody>
          <a:bodyPr wrap="none" rtlCol="0">
            <a:spAutoFit/>
          </a:bodyPr>
          <a:lstStyle/>
          <a:p>
            <a:r>
              <a:rPr lang="en-US" sz="1400" b="1" dirty="0" smtClean="0"/>
              <a:t>* </a:t>
            </a:r>
            <a:r>
              <a:rPr lang="en-US" sz="1400" b="1" i="1" dirty="0"/>
              <a:t>The Open Conference Proceedings Journal, </a:t>
            </a:r>
            <a:r>
              <a:rPr lang="en-US" sz="1400" b="1" dirty="0"/>
              <a:t>2011, </a:t>
            </a:r>
            <a:r>
              <a:rPr lang="en-US" sz="1400" b="1" i="1" dirty="0"/>
              <a:t>2, </a:t>
            </a:r>
            <a:r>
              <a:rPr lang="en-US" sz="1400" b="1" dirty="0"/>
              <a:t>104-107</a:t>
            </a:r>
            <a:endParaRPr lang="en-US" sz="1400" b="1" dirty="0" smtClean="0"/>
          </a:p>
        </p:txBody>
      </p:sp>
    </p:spTree>
    <p:extLst>
      <p:ext uri="{BB962C8B-B14F-4D97-AF65-F5344CB8AC3E}">
        <p14:creationId xmlns:p14="http://schemas.microsoft.com/office/powerpoint/2010/main" val="318132965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Arial 38pt bold)&amp;quot;&quot;/&gt;&lt;property id=&quot;20307&quot; value=&quot;262&quot;/&gt;&lt;/object&gt;&lt;object type=&quot;3&quot; unique_id=&quot;10005&quot;&gt;&lt;property id=&quot;20148&quot; value=&quot;5&quot;/&gt;&lt;property id=&quot;20300&quot; value=&quot;Slide 2 - &amp;quot;One-Line Title Slide (Arial 32pt bold)&amp;quot;&quot;/&gt;&lt;property id=&quot;20307&quot; value=&quot;263&quot;/&gt;&lt;/object&gt;&lt;object type=&quot;3&quot; unique_id=&quot;10006&quot;&gt;&lt;property id=&quot;20148&quot; value=&quot;5&quot;/&gt;&lt;property id=&quot;20300&quot; value=&quot;Slide 3 - &amp;quot;Two-Line Title Slide With &amp;#x0D;&amp;#x0A;a Subtitle Placeholder&amp;quot;&quot;/&gt;&lt;property id=&quot;20307&quot; value=&quot;264&quot;/&gt;&lt;/object&gt;&lt;object type=&quot;3&quot; unique_id=&quot;10007&quot;&gt;&lt;property id=&quot;20148&quot; value=&quot;5&quot;/&gt;&lt;property id=&quot;20300&quot; value=&quot;Slide 4 - &amp;quot;Single Photo Treatment&amp;quot;&quot;/&gt;&lt;property id=&quot;20307&quot; value=&quot;284&quot;/&gt;&lt;/object&gt;&lt;object type=&quot;3&quot; unique_id=&quot;10009&quot;&gt;&lt;property id=&quot;20148&quot; value=&quot;5&quot;/&gt;&lt;property id=&quot;20300&quot; value=&quot;Slide 6 - &amp;quot;Two-Content Subtitle Layout&amp;quot;&quot;/&gt;&lt;property id=&quot;20307&quot; value=&quot;285&quot;/&gt;&lt;/object&gt;&lt;object type=&quot;3&quot; unique_id=&quot;10010&quot;&gt;&lt;property id=&quot;20148&quot; value=&quot;5&quot;/&gt;&lt;property id=&quot;20300&quot; value=&quot;Slide 7 - &amp;quot;Table Example&amp;quot;&quot;/&gt;&lt;property id=&quot;20307&quot; value=&quot;265&quot;/&gt;&lt;/object&gt;&lt;object type=&quot;3&quot; unique_id=&quot;10011&quot;&gt;&lt;property id=&quot;20148&quot; value=&quot;5&quot;/&gt;&lt;property id=&quot;20300&quot; value=&quot;Slide 8 - &amp;quot;Pie Chart Example&amp;quot;&quot;/&gt;&lt;property id=&quot;20307&quot; value=&quot;283&quot;/&gt;&lt;/object&gt;&lt;object type=&quot;3&quot; unique_id=&quot;10012&quot;&gt;&lt;property id=&quot;20148&quot; value=&quot;5&quot;/&gt;&lt;property id=&quot;20300&quot; value=&quot;Slide 9 - &amp;quot;Pie Chart Example&amp;quot;&quot;/&gt;&lt;property id=&quot;20307&quot; value=&quot;300&quot;/&gt;&lt;/object&gt;&lt;object type=&quot;3&quot; unique_id=&quot;10013&quot;&gt;&lt;property id=&quot;20148&quot; value=&quot;5&quot;/&gt;&lt;property id=&quot;20300&quot; value=&quot;Slide 10 - &amp;quot;Column Chart Example&amp;quot;&quot;/&gt;&lt;property id=&quot;20307&quot; value=&quot;279&quot;/&gt;&lt;/object&gt;&lt;object type=&quot;3&quot; unique_id=&quot;10014&quot;&gt;&lt;property id=&quot;20148&quot; value=&quot;5&quot;/&gt;&lt;property id=&quot;20300&quot; value=&quot;Slide 11 - &amp;quot;Line Chart Example&amp;quot;&quot;/&gt;&lt;property id=&quot;20307&quot; value=&quot;278&quot;/&gt;&lt;/object&gt;&lt;object type=&quot;3&quot; unique_id=&quot;10015&quot;&gt;&lt;property id=&quot;20148&quot; value=&quot;5&quot;/&gt;&lt;property id=&quot;20300&quot; value=&quot;Slide 12 - &amp;quot;Presentation Master Color Palette&amp;quot;&quot;/&gt;&lt;property id=&quot;20307&quot; value=&quot;287&quot;/&gt;&lt;/object&gt;&lt;object type=&quot;3&quot; unique_id=&quot;10018&quot;&gt;&lt;property id=&quot;20148&quot; value=&quot;5&quot;/&gt;&lt;property id=&quot;20300&quot; value=&quot;Slide 15 - &amp;quot;Working With the Amgen Color Palette&amp;quot;&quot;/&gt;&lt;property id=&quot;20307&quot; value=&quot;289&quot;/&gt;&lt;/object&gt;&lt;object type=&quot;3&quot; unique_id=&quot;10019&quot;&gt;&lt;property id=&quot;20148&quot; value=&quot;5&quot;/&gt;&lt;property id=&quot;20300&quot; value=&quot;Slide 16 - &amp;quot;Formatting Slides&amp;quot;&quot;/&gt;&lt;property id=&quot;20307&quot; value=&quot;298&quot;/&gt;&lt;/object&gt;&lt;object type=&quot;3&quot; unique_id=&quot;10020&quot;&gt;&lt;property id=&quot;20148&quot; value=&quot;5&quot;/&gt;&lt;property id=&quot;20300&quot; value=&quot;Slide 17 - &amp;quot;Selecting Objects&amp;quot;&quot;/&gt;&lt;property id=&quot;20307&quot; value=&quot;296&quot;/&gt;&lt;/object&gt;&lt;object type=&quot;3&quot; unique_id=&quot;10021&quot;&gt;&lt;property id=&quot;20148&quot; value=&quot;5&quot;/&gt;&lt;property id=&quot;20300&quot; value=&quot;Slide 18 - &amp;quot;Working With Objects&amp;quot;&quot;/&gt;&lt;property id=&quot;20307&quot; value=&quot;293&quot;/&gt;&lt;/object&gt;&lt;object type=&quot;3&quot; unique_id=&quot;10022&quot;&gt;&lt;property id=&quot;20148&quot; value=&quot;5&quot;/&gt;&lt;property id=&quot;20300&quot; value=&quot;Slide 19 - &amp;quot;Adjusting Tables&amp;quot;&quot;/&gt;&lt;property id=&quot;20307&quot; value=&quot;297&quot;/&gt;&lt;/object&gt;&lt;object type=&quot;3&quot; unique_id=&quot;10023&quot;&gt;&lt;property id=&quot;20148&quot; value=&quot;5&quot;/&gt;&lt;property id=&quot;20300&quot; value=&quot;Slide 20 - &amp;quot;Streamlining Objects&amp;quot;&quot;/&gt;&lt;property id=&quot;20307&quot; value=&quot;294&quot;/&gt;&lt;/object&gt;&lt;object type=&quot;3&quot; unique_id=&quot;10707&quot;&gt;&lt;property id=&quot;20148&quot; value=&quot;5&quot;/&gt;&lt;property id=&quot;20300&quot; value=&quot;Slide 5 - &amp;quot;Photo Treatment With Label&amp;quot;&quot;/&gt;&lt;property id=&quot;20307&quot; value=&quot;303&quot;/&gt;&lt;/object&gt;&lt;object type=&quot;3&quot; unique_id=&quot;10752&quot;&gt;&lt;property id=&quot;20148&quot; value=&quot;5&quot;/&gt;&lt;property id=&quot;20300&quot; value=&quot;Slide 13 - &amp;quot;We Adapted Our Plan Swiftly&amp;quot;&quot;/&gt;&lt;property id=&quot;20307&quot; value=&quot;304&quot;/&gt;&lt;/object&gt;&lt;object type=&quot;3&quot; unique_id=&quot;10753&quot;&gt;&lt;property id=&quot;20148&quot; value=&quot;5&quot;/&gt;&lt;property id=&quot;20300&quot; value=&quot;Slide 14 - &amp;quot;Our Strategy Positions Us Well&amp;quot;&quot;/&gt;&lt;property id=&quot;20307&quot; value=&quot;305&quot;/&gt;&lt;/object&gt;&lt;/object&gt;&lt;/object&gt;&lt;/database&gt;"/>
  <p:tag name="SECTOMILLISECCONVERTED" val="1"/>
</p:tagLst>
</file>

<file path=ppt/theme/theme1.xml><?xml version="1.0" encoding="utf-8"?>
<a:theme xmlns:a="http://schemas.openxmlformats.org/drawingml/2006/main" name="2013 Amgen Corporate Template_Colors_EXTERNAL">
  <a:themeElements>
    <a:clrScheme name="Custom 1">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0063C3"/>
      </a:hlink>
      <a:folHlink>
        <a:srgbClr val="00BCE4"/>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effectLst/>
      </a:spPr>
      <a:bodyPr wrap="none" rtlCol="0" anchor="ctr"/>
      <a:lstStyle>
        <a:defPPr algn="ctr">
          <a:defRPr b="1" dirty="0" smtClean="0">
            <a:solidFill>
              <a:schemeClr val="bg1"/>
            </a:solidFill>
          </a:defRPr>
        </a:defPPr>
      </a:lstStyle>
    </a:spDef>
    <a:lnDef>
      <a:spPr>
        <a:ln w="28575" cap="rnd">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theme>
</file>

<file path=ppt/theme/theme2.xml><?xml version="1.0" encoding="utf-8"?>
<a:theme xmlns:a="http://schemas.openxmlformats.org/drawingml/2006/main" name="Office Theme">
  <a:themeElements>
    <a:clrScheme name="Amgen Theme">
      <a:dk1>
        <a:srgbClr val="000000"/>
      </a:dk1>
      <a:lt1>
        <a:srgbClr val="FFFFFF"/>
      </a:lt1>
      <a:dk2>
        <a:srgbClr val="777777"/>
      </a:dk2>
      <a:lt2>
        <a:srgbClr val="C0C0C0"/>
      </a:lt2>
      <a:accent1>
        <a:srgbClr val="007CC2"/>
      </a:accent1>
      <a:accent2>
        <a:srgbClr val="FCC30C"/>
      </a:accent2>
      <a:accent3>
        <a:srgbClr val="42865C"/>
      </a:accent3>
      <a:accent4>
        <a:srgbClr val="C0362C"/>
      </a:accent4>
      <a:accent5>
        <a:srgbClr val="003161"/>
      </a:accent5>
      <a:accent6>
        <a:srgbClr val="81B5E2"/>
      </a:accent6>
      <a:hlink>
        <a:srgbClr val="007CC2"/>
      </a:hlink>
      <a:folHlink>
        <a:srgbClr val="81B5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mgen">
      <a:dk1>
        <a:sysClr val="windowText" lastClr="000000"/>
      </a:dk1>
      <a:lt1>
        <a:sysClr val="window" lastClr="FFFFFF"/>
      </a:lt1>
      <a:dk2>
        <a:srgbClr val="868686"/>
      </a:dk2>
      <a:lt2>
        <a:srgbClr val="2DBCB6"/>
      </a:lt2>
      <a:accent1>
        <a:srgbClr val="00A3C4"/>
      </a:accent1>
      <a:accent2>
        <a:srgbClr val="F3CC63"/>
      </a:accent2>
      <a:accent3>
        <a:srgbClr val="95CB6E"/>
      </a:accent3>
      <a:accent4>
        <a:srgbClr val="D14D2A"/>
      </a:accent4>
      <a:accent5>
        <a:srgbClr val="EC951A"/>
      </a:accent5>
      <a:accent6>
        <a:srgbClr val="0063C3"/>
      </a:accent6>
      <a:hlink>
        <a:srgbClr val="00A3C4"/>
      </a:hlink>
      <a:folHlink>
        <a:srgbClr val="2DB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ept Document" ma:contentTypeID="0x010100A61895BDB9A670468EC689B9FEE20D4300684415630E2F7A4D98E21C0B8CB1F4F4009084E69EF871A44099302130BD14962F" ma:contentTypeVersion="7" ma:contentTypeDescription="Dept Document" ma:contentTypeScope="" ma:versionID="04ed6c1721a7f296e49577c5a9f2604b">
  <xsd:schema xmlns:xsd="http://www.w3.org/2001/XMLSchema" xmlns:xs="http://www.w3.org/2001/XMLSchema" xmlns:p="http://schemas.microsoft.com/office/2006/metadata/properties" xmlns:ns2="39b91340-540f-4ce1-a303-61a708f507e8" xmlns:ns3="7e567ca9-0403-4824-87ec-8a351a935572" targetNamespace="http://schemas.microsoft.com/office/2006/metadata/properties" ma:root="true" ma:fieldsID="d6c8a5ff90980943b19fd5fdc7ab5efc" ns2:_="" ns3:_="">
    <xsd:import namespace="39b91340-540f-4ce1-a303-61a708f507e8"/>
    <xsd:import namespace="7e567ca9-0403-4824-87ec-8a351a935572"/>
    <xsd:element name="properties">
      <xsd:complexType>
        <xsd:sequence>
          <xsd:element name="documentManagement">
            <xsd:complexType>
              <xsd:all>
                <xsd:element ref="ns2:Notes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91340-540f-4ce1-a303-61a708f507e8" elementFormDefault="qualified">
    <xsd:import namespace="http://schemas.microsoft.com/office/2006/documentManagement/types"/>
    <xsd:import namespace="http://schemas.microsoft.com/office/infopath/2007/PartnerControls"/>
    <xsd:element name="Notes0" ma:index="8" nillable="true" ma:displayName="Notes" ma:internalName="Notes0">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567ca9-0403-4824-87ec-8a351a935572"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otes0 xmlns="39b91340-540f-4ce1-a303-61a708f507e8" xsi:nil="true"/>
    <_dlc_DocId xmlns="7e567ca9-0403-4824-87ec-8a351a935572">X7KFCPD7EWT5-6-523</_dlc_DocId>
    <_dlc_DocIdUrl xmlns="7e567ca9-0403-4824-87ec-8a351a935572">
      <Url>https://myteams.amgen.com/sites/CorpCommPhil/_layouts/DocIdRedir.aspx?ID=X7KFCPD7EWT5-6-523</Url>
      <Description>X7KFCPD7EWT5-6-523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87A1F06-D04A-4B4C-A1A5-5BF99BBB4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91340-540f-4ce1-a303-61a708f507e8"/>
    <ds:schemaRef ds:uri="7e567ca9-0403-4824-87ec-8a351a9355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44C772-0697-458B-9704-0720B7D2483C}">
  <ds:schemaRefs>
    <ds:schemaRef ds:uri="http://schemas.microsoft.com/sharepoint/v3/contenttype/forms"/>
  </ds:schemaRefs>
</ds:datastoreItem>
</file>

<file path=customXml/itemProps3.xml><?xml version="1.0" encoding="utf-8"?>
<ds:datastoreItem xmlns:ds="http://schemas.openxmlformats.org/officeDocument/2006/customXml" ds:itemID="{12308242-CDCE-4296-BBA8-9BAE0987F8F0}">
  <ds:schemaRefs>
    <ds:schemaRef ds:uri="http://schemas.microsoft.com/office/2006/metadata/properties"/>
    <ds:schemaRef ds:uri="http://purl.org/dc/dcmitype/"/>
    <ds:schemaRef ds:uri="http://www.w3.org/XML/1998/namespace"/>
    <ds:schemaRef ds:uri="http://schemas.openxmlformats.org/package/2006/metadata/core-properties"/>
    <ds:schemaRef ds:uri="http://purl.org/dc/elements/1.1/"/>
    <ds:schemaRef ds:uri="http://schemas.microsoft.com/office/2006/documentManagement/types"/>
    <ds:schemaRef ds:uri="39b91340-540f-4ce1-a303-61a708f507e8"/>
    <ds:schemaRef ds:uri="http://purl.org/dc/terms/"/>
    <ds:schemaRef ds:uri="http://schemas.microsoft.com/office/infopath/2007/PartnerControls"/>
    <ds:schemaRef ds:uri="7e567ca9-0403-4824-87ec-8a351a935572"/>
  </ds:schemaRefs>
</ds:datastoreItem>
</file>

<file path=customXml/itemProps4.xml><?xml version="1.0" encoding="utf-8"?>
<ds:datastoreItem xmlns:ds="http://schemas.openxmlformats.org/officeDocument/2006/customXml" ds:itemID="{84D7274A-49AF-499B-8B39-13FE88E0B1A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902</Words>
  <Application>Microsoft Office PowerPoint</Application>
  <PresentationFormat>On-screen Show (4:3)</PresentationFormat>
  <Paragraphs>217</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2013 Amgen Corporate Template_Colors_EXTERNAL</vt:lpstr>
      <vt:lpstr>Photo Editor Photo</vt:lpstr>
      <vt:lpstr>Lessons Learned from Standard of Care, First Generation and Next Generation Biotherapeutics: What Do We Expect to Change Going Forward ?</vt:lpstr>
      <vt:lpstr>ABSTRACT</vt:lpstr>
      <vt:lpstr>Second Generation Protein Therapeutics</vt:lpstr>
      <vt:lpstr>Immunogenicity Challenges Presented by New Modalities</vt:lpstr>
      <vt:lpstr>Immunogenicity Challenges Presented by New Modalities</vt:lpstr>
      <vt:lpstr>Examples of Marketed Pegylated Proteins</vt:lpstr>
      <vt:lpstr>From “KRYSTEXXA® Prescribing Information (revised 09/2012)</vt:lpstr>
      <vt:lpstr>Immunogenicity Titer Association with Infusion Reactions</vt:lpstr>
      <vt:lpstr>Immunogenicity of other Pegylated Therapeutics*</vt:lpstr>
      <vt:lpstr>Detection of Anti-PEG Antibodies is Challenging</vt:lpstr>
      <vt:lpstr>Use of SPR for Immunogenicity Assessment for Pegylated Proteins</vt:lpstr>
      <vt:lpstr>Other Methods for Anti-PEG Antibody Detection</vt:lpstr>
      <vt:lpstr>ADC Immunogenicity</vt:lpstr>
      <vt:lpstr>Potential consequences of ADC Immunogenicity</vt:lpstr>
      <vt:lpstr>ADC Immunogenicity Testing Strategy</vt:lpstr>
      <vt:lpstr>Anti-ADC Binding Antibody Assay: Format/Platform Selection</vt:lpstr>
      <vt:lpstr>Anti-ADC Bridging Assay:  Screening and Specificity</vt:lpstr>
      <vt:lpstr>Anti-ADC Bridging Assay:  Epitope Characterization</vt:lpstr>
      <vt:lpstr>Conclusions</vt:lpstr>
      <vt:lpstr>SUMMARY</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2013-09-23T18:37:15Z</dcterms:created>
  <dcterms:modified xsi:type="dcterms:W3CDTF">2014-04-15T23:06:51Z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0x010100A61895BDB9A670468EC689B9FEE20D4300684415630E2F7A4D98E21C0B8CB1F4F4009084E69EF871A44099302130BD14962F</vt:lpwstr>
  </property>
  <property fmtid="{D5CDD505-2E9C-101B-9397-08002B2CF9AE}" pid="3" name="_dlc_DocIdItemGuid">
    <vt:lpwstr>d64effec-e137-47d6-91ed-f0a5e7f1bb68</vt:lpwstr>
  </property>
</Properties>
</file>